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61"/>
  </p:notesMasterIdLst>
  <p:sldIdLst>
    <p:sldId id="552" r:id="rId2"/>
    <p:sldId id="553" r:id="rId3"/>
    <p:sldId id="554" r:id="rId4"/>
    <p:sldId id="483" r:id="rId5"/>
    <p:sldId id="555" r:id="rId6"/>
    <p:sldId id="479" r:id="rId7"/>
    <p:sldId id="556" r:id="rId8"/>
    <p:sldId id="484" r:id="rId9"/>
    <p:sldId id="557" r:id="rId10"/>
    <p:sldId id="558" r:id="rId11"/>
    <p:sldId id="559" r:id="rId12"/>
    <p:sldId id="560" r:id="rId13"/>
    <p:sldId id="561" r:id="rId14"/>
    <p:sldId id="525" r:id="rId15"/>
    <p:sldId id="562" r:id="rId16"/>
    <p:sldId id="563" r:id="rId17"/>
    <p:sldId id="527" r:id="rId18"/>
    <p:sldId id="564" r:id="rId19"/>
    <p:sldId id="565" r:id="rId20"/>
    <p:sldId id="566" r:id="rId21"/>
    <p:sldId id="256" r:id="rId22"/>
    <p:sldId id="258" r:id="rId23"/>
    <p:sldId id="295" r:id="rId24"/>
    <p:sldId id="296" r:id="rId25"/>
    <p:sldId id="480" r:id="rId26"/>
    <p:sldId id="516" r:id="rId27"/>
    <p:sldId id="517" r:id="rId28"/>
    <p:sldId id="518" r:id="rId29"/>
    <p:sldId id="515" r:id="rId30"/>
    <p:sldId id="519" r:id="rId31"/>
    <p:sldId id="520" r:id="rId32"/>
    <p:sldId id="521" r:id="rId33"/>
    <p:sldId id="522" r:id="rId34"/>
    <p:sldId id="523" r:id="rId35"/>
    <p:sldId id="524" r:id="rId36"/>
    <p:sldId id="526" r:id="rId37"/>
    <p:sldId id="528" r:id="rId38"/>
    <p:sldId id="529" r:id="rId39"/>
    <p:sldId id="530" r:id="rId40"/>
    <p:sldId id="531" r:id="rId41"/>
    <p:sldId id="532" r:id="rId42"/>
    <p:sldId id="533" r:id="rId43"/>
    <p:sldId id="534" r:id="rId44"/>
    <p:sldId id="535" r:id="rId45"/>
    <p:sldId id="536" r:id="rId46"/>
    <p:sldId id="537" r:id="rId47"/>
    <p:sldId id="540" r:id="rId48"/>
    <p:sldId id="539" r:id="rId49"/>
    <p:sldId id="543" r:id="rId50"/>
    <p:sldId id="542" r:id="rId51"/>
    <p:sldId id="544" r:id="rId52"/>
    <p:sldId id="545" r:id="rId53"/>
    <p:sldId id="546" r:id="rId54"/>
    <p:sldId id="547" r:id="rId55"/>
    <p:sldId id="548" r:id="rId56"/>
    <p:sldId id="549" r:id="rId57"/>
    <p:sldId id="550" r:id="rId58"/>
    <p:sldId id="551" r:id="rId59"/>
    <p:sldId id="478" r:id="rId60"/>
  </p:sldIdLst>
  <p:sldSz cx="9144000" cy="5143500" type="screen16x9"/>
  <p:notesSz cx="6858000" cy="9144000"/>
  <p:embeddedFontLst>
    <p:embeddedFont>
      <p:font typeface="ADLaM Display" panose="02010000000000000000" pitchFamily="2" charset="0"/>
      <p:regular r:id="rId62"/>
    </p:embeddedFont>
    <p:embeddedFont>
      <p:font typeface="Arvo" panose="020B0600000101010101" charset="0"/>
      <p:regular r:id="rId63"/>
      <p:bold r:id="rId64"/>
      <p:italic r:id="rId65"/>
      <p:boldItalic r:id="rId66"/>
    </p:embeddedFont>
    <p:embeddedFont>
      <p:font typeface="Roboto Condensed" panose="02000000000000000000" pitchFamily="2" charset="0"/>
      <p:regular r:id="rId67"/>
      <p:bold r:id="rId68"/>
      <p:italic r:id="rId69"/>
      <p:boldItalic r:id="rId70"/>
    </p:embeddedFont>
    <p:embeddedFont>
      <p:font typeface="Roboto Condensed Light" panose="02000000000000000000" pitchFamily="2" charset="0"/>
      <p:regular r:id="rId71"/>
      <p:bold r:id="rId72"/>
      <p:italic r:id="rId73"/>
      <p:boldItalic r:id="rId74"/>
    </p:embeddedFont>
    <p:embeddedFont>
      <p:font typeface="맑은 고딕" panose="020B0503020000020004" pitchFamily="50" charset="-127"/>
      <p:regular r:id="rId75"/>
      <p:bold r:id="rId76"/>
    </p:embeddedFont>
    <p:embeddedFont>
      <p:font typeface="함초롬바탕" panose="02030504000101010101" pitchFamily="18" charset="-127"/>
      <p:regular r:id="rId77"/>
      <p:bold r:id="rId7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 Seungkeun" initials="LS" lastIdx="1" clrIdx="0">
    <p:extLst>
      <p:ext uri="{19B8F6BF-5375-455C-9EA6-DF929625EA0E}">
        <p15:presenceInfo xmlns:p15="http://schemas.microsoft.com/office/powerpoint/2012/main" userId="a3109eecd1c7571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9" autoAdjust="0"/>
    <p:restoredTop sz="74922" autoAdjust="0"/>
  </p:normalViewPr>
  <p:slideViewPr>
    <p:cSldViewPr snapToGrid="0">
      <p:cViewPr varScale="1">
        <p:scale>
          <a:sx n="118" d="100"/>
          <a:sy n="118" d="100"/>
        </p:scale>
        <p:origin x="14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3.fntdata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1.fntdata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font" Target="fonts/font14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4.fntdata"/><Relationship Id="rId73" Type="http://schemas.openxmlformats.org/officeDocument/2006/relationships/font" Target="fonts/font12.fntdata"/><Relationship Id="rId78" Type="http://schemas.openxmlformats.org/officeDocument/2006/relationships/font" Target="fonts/font17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5.fntdata"/><Relationship Id="rId7" Type="http://schemas.openxmlformats.org/officeDocument/2006/relationships/slide" Target="slides/slide6.xml"/><Relationship Id="rId71" Type="http://schemas.openxmlformats.org/officeDocument/2006/relationships/font" Target="fonts/font10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4952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983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8075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8057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1494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6145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9928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2734952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8E85F14F-0734-36F5-865A-C509B3609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>
            <a:extLst>
              <a:ext uri="{FF2B5EF4-FFF2-40B4-BE49-F238E27FC236}">
                <a16:creationId xmlns:a16="http://schemas.microsoft.com/office/drawing/2014/main" id="{8E8B8422-DDAC-B60F-F98F-85653A727C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>
            <a:extLst>
              <a:ext uri="{FF2B5EF4-FFF2-40B4-BE49-F238E27FC236}">
                <a16:creationId xmlns:a16="http://schemas.microsoft.com/office/drawing/2014/main" id="{B8435FAC-BE92-49A2-2F51-16E9E8732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56709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9928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A53AD258-D551-C229-D972-78DCF4232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>
            <a:extLst>
              <a:ext uri="{FF2B5EF4-FFF2-40B4-BE49-F238E27FC236}">
                <a16:creationId xmlns:a16="http://schemas.microsoft.com/office/drawing/2014/main" id="{C1915C2B-2B0A-2589-AD41-F4338DD145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>
            <a:extLst>
              <a:ext uri="{FF2B5EF4-FFF2-40B4-BE49-F238E27FC236}">
                <a16:creationId xmlns:a16="http://schemas.microsoft.com/office/drawing/2014/main" id="{3D324B51-31A8-8FE5-A727-4B354662AD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1670128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>
          <a:extLst>
            <a:ext uri="{FF2B5EF4-FFF2-40B4-BE49-F238E27FC236}">
              <a16:creationId xmlns:a16="http://schemas.microsoft.com/office/drawing/2014/main" id="{E9E614F8-5971-AA1F-2A64-2A39CDEDA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>
            <a:extLst>
              <a:ext uri="{FF2B5EF4-FFF2-40B4-BE49-F238E27FC236}">
                <a16:creationId xmlns:a16="http://schemas.microsoft.com/office/drawing/2014/main" id="{302DCFBF-7784-2253-0C87-2E62AD586F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>
            <a:extLst>
              <a:ext uri="{FF2B5EF4-FFF2-40B4-BE49-F238E27FC236}">
                <a16:creationId xmlns:a16="http://schemas.microsoft.com/office/drawing/2014/main" id="{A5DC746C-1DF1-5B89-8F77-0275F1F65A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1435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11FE2FB6-9725-C2D1-F357-EA152E6FA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>
            <a:extLst>
              <a:ext uri="{FF2B5EF4-FFF2-40B4-BE49-F238E27FC236}">
                <a16:creationId xmlns:a16="http://schemas.microsoft.com/office/drawing/2014/main" id="{D33891F1-63AA-94D8-E7F4-AFC397C3FC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>
            <a:extLst>
              <a:ext uri="{FF2B5EF4-FFF2-40B4-BE49-F238E27FC236}">
                <a16:creationId xmlns:a16="http://schemas.microsoft.com/office/drawing/2014/main" id="{5914862E-D117-965B-811C-3F0B50FFC1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42210398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E71E131A-3322-44FA-F6A9-D68853BA3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>
            <a:extLst>
              <a:ext uri="{FF2B5EF4-FFF2-40B4-BE49-F238E27FC236}">
                <a16:creationId xmlns:a16="http://schemas.microsoft.com/office/drawing/2014/main" id="{CA3B8DD9-0B88-5304-2E72-49841A86C7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>
            <a:extLst>
              <a:ext uri="{FF2B5EF4-FFF2-40B4-BE49-F238E27FC236}">
                <a16:creationId xmlns:a16="http://schemas.microsoft.com/office/drawing/2014/main" id="{5650E8A2-01FC-61A0-2D07-B3EF6482E4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4031977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E3C1E5E2-A81A-21F9-6CCC-E8A446312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>
            <a:extLst>
              <a:ext uri="{FF2B5EF4-FFF2-40B4-BE49-F238E27FC236}">
                <a16:creationId xmlns:a16="http://schemas.microsoft.com/office/drawing/2014/main" id="{B0ABE11A-E856-EB9D-5F38-709FD04B66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>
            <a:extLst>
              <a:ext uri="{FF2B5EF4-FFF2-40B4-BE49-F238E27FC236}">
                <a16:creationId xmlns:a16="http://schemas.microsoft.com/office/drawing/2014/main" id="{82A89B1D-B635-42C5-AB01-B9845F1471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15800463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7319CCCF-AAA5-FC8F-C7E9-95612CB56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>
            <a:extLst>
              <a:ext uri="{FF2B5EF4-FFF2-40B4-BE49-F238E27FC236}">
                <a16:creationId xmlns:a16="http://schemas.microsoft.com/office/drawing/2014/main" id="{34FE9A4D-8A1C-D274-B295-70B1C05B79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>
            <a:extLst>
              <a:ext uri="{FF2B5EF4-FFF2-40B4-BE49-F238E27FC236}">
                <a16:creationId xmlns:a16="http://schemas.microsoft.com/office/drawing/2014/main" id="{7C2B99D0-B1AE-57DC-AD66-71CAF8286C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8471865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C9A1F18E-C03E-47DE-40C2-7C819E8F0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>
            <a:extLst>
              <a:ext uri="{FF2B5EF4-FFF2-40B4-BE49-F238E27FC236}">
                <a16:creationId xmlns:a16="http://schemas.microsoft.com/office/drawing/2014/main" id="{449743F0-2E77-3D4B-26D4-7A30476F6B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>
            <a:extLst>
              <a:ext uri="{FF2B5EF4-FFF2-40B4-BE49-F238E27FC236}">
                <a16:creationId xmlns:a16="http://schemas.microsoft.com/office/drawing/2014/main" id="{9F430C68-3FC6-471A-4C1F-18655E17FE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199834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45AD1853-0FBB-3E23-33F4-A13E7AD30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>
            <a:extLst>
              <a:ext uri="{FF2B5EF4-FFF2-40B4-BE49-F238E27FC236}">
                <a16:creationId xmlns:a16="http://schemas.microsoft.com/office/drawing/2014/main" id="{69C2D07A-94CF-53B4-6865-9D6288C542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>
            <a:extLst>
              <a:ext uri="{FF2B5EF4-FFF2-40B4-BE49-F238E27FC236}">
                <a16:creationId xmlns:a16="http://schemas.microsoft.com/office/drawing/2014/main" id="{53063DB9-2E97-F820-5B20-28C16FCA39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4786282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>
          <a:extLst>
            <a:ext uri="{FF2B5EF4-FFF2-40B4-BE49-F238E27FC236}">
              <a16:creationId xmlns:a16="http://schemas.microsoft.com/office/drawing/2014/main" id="{8BEBF681-4161-20A6-0732-D9D9F4775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>
            <a:extLst>
              <a:ext uri="{FF2B5EF4-FFF2-40B4-BE49-F238E27FC236}">
                <a16:creationId xmlns:a16="http://schemas.microsoft.com/office/drawing/2014/main" id="{09E610EB-2132-27E0-E42F-0667F380B9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>
            <a:extLst>
              <a:ext uri="{FF2B5EF4-FFF2-40B4-BE49-F238E27FC236}">
                <a16:creationId xmlns:a16="http://schemas.microsoft.com/office/drawing/2014/main" id="{CE2EF65D-E805-FCC9-7DB6-230FE6318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23037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CF02F7DC-E689-C0AA-3195-9EDA76BB5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>
            <a:extLst>
              <a:ext uri="{FF2B5EF4-FFF2-40B4-BE49-F238E27FC236}">
                <a16:creationId xmlns:a16="http://schemas.microsoft.com/office/drawing/2014/main" id="{774FA795-1708-9D68-7C87-7B8BF9C40F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>
            <a:extLst>
              <a:ext uri="{FF2B5EF4-FFF2-40B4-BE49-F238E27FC236}">
                <a16:creationId xmlns:a16="http://schemas.microsoft.com/office/drawing/2014/main" id="{A8E9B9F1-B0B9-6C5E-E14C-2E97E9E5E5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3566509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9862A45E-E1E4-2739-3B67-71AE60374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>
            <a:extLst>
              <a:ext uri="{FF2B5EF4-FFF2-40B4-BE49-F238E27FC236}">
                <a16:creationId xmlns:a16="http://schemas.microsoft.com/office/drawing/2014/main" id="{B987CF42-676B-EA15-532D-98B100FB68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>
            <a:extLst>
              <a:ext uri="{FF2B5EF4-FFF2-40B4-BE49-F238E27FC236}">
                <a16:creationId xmlns:a16="http://schemas.microsoft.com/office/drawing/2014/main" id="{D6298BEF-655C-CD1E-1B68-5670BEE843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27168707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95C9FF30-3509-781C-0153-FEDD31AD7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>
            <a:extLst>
              <a:ext uri="{FF2B5EF4-FFF2-40B4-BE49-F238E27FC236}">
                <a16:creationId xmlns:a16="http://schemas.microsoft.com/office/drawing/2014/main" id="{35DA1A9A-DFBE-44E9-6687-5A64E1F99E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>
            <a:extLst>
              <a:ext uri="{FF2B5EF4-FFF2-40B4-BE49-F238E27FC236}">
                <a16:creationId xmlns:a16="http://schemas.microsoft.com/office/drawing/2014/main" id="{2C4FAD4C-2D48-0D28-1787-F2E054A2AA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40154637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>
          <a:extLst>
            <a:ext uri="{FF2B5EF4-FFF2-40B4-BE49-F238E27FC236}">
              <a16:creationId xmlns:a16="http://schemas.microsoft.com/office/drawing/2014/main" id="{16659369-7E12-4111-074E-03D6A50AA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>
            <a:extLst>
              <a:ext uri="{FF2B5EF4-FFF2-40B4-BE49-F238E27FC236}">
                <a16:creationId xmlns:a16="http://schemas.microsoft.com/office/drawing/2014/main" id="{32E8F8EA-CB2E-BA81-3D32-A1D3911A8C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>
            <a:extLst>
              <a:ext uri="{FF2B5EF4-FFF2-40B4-BE49-F238E27FC236}">
                <a16:creationId xmlns:a16="http://schemas.microsoft.com/office/drawing/2014/main" id="{FC074593-1C3D-64DE-57FC-8C51055E9A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55283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E3F8EAB3-226B-3F51-90D2-A144029A0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>
            <a:extLst>
              <a:ext uri="{FF2B5EF4-FFF2-40B4-BE49-F238E27FC236}">
                <a16:creationId xmlns:a16="http://schemas.microsoft.com/office/drawing/2014/main" id="{C67210B2-C6C5-0C76-B546-BC3E874247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>
            <a:extLst>
              <a:ext uri="{FF2B5EF4-FFF2-40B4-BE49-F238E27FC236}">
                <a16:creationId xmlns:a16="http://schemas.microsoft.com/office/drawing/2014/main" id="{0D0591FC-698F-E7FD-5B1E-5AC2A7607C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29859946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988FE879-8FAD-01C4-103E-D34570CAC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>
            <a:extLst>
              <a:ext uri="{FF2B5EF4-FFF2-40B4-BE49-F238E27FC236}">
                <a16:creationId xmlns:a16="http://schemas.microsoft.com/office/drawing/2014/main" id="{225E1B8A-F889-AD71-51DD-BFDA36D7F8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>
            <a:extLst>
              <a:ext uri="{FF2B5EF4-FFF2-40B4-BE49-F238E27FC236}">
                <a16:creationId xmlns:a16="http://schemas.microsoft.com/office/drawing/2014/main" id="{D7F6D807-A402-7FA9-3205-01F4ECA57B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38339925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C128B81E-96E6-3F64-803A-4193913BB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>
            <a:extLst>
              <a:ext uri="{FF2B5EF4-FFF2-40B4-BE49-F238E27FC236}">
                <a16:creationId xmlns:a16="http://schemas.microsoft.com/office/drawing/2014/main" id="{E2DD07F7-F487-A853-B9BF-84ACF6B3BF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>
            <a:extLst>
              <a:ext uri="{FF2B5EF4-FFF2-40B4-BE49-F238E27FC236}">
                <a16:creationId xmlns:a16="http://schemas.microsoft.com/office/drawing/2014/main" id="{1014C658-B424-5862-6D5C-4BF8208C0E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26310111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F0486BE7-20B7-EDCB-FB8E-159FC95A8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>
            <a:extLst>
              <a:ext uri="{FF2B5EF4-FFF2-40B4-BE49-F238E27FC236}">
                <a16:creationId xmlns:a16="http://schemas.microsoft.com/office/drawing/2014/main" id="{393E88E8-BE23-402F-1316-D17B75B380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>
            <a:extLst>
              <a:ext uri="{FF2B5EF4-FFF2-40B4-BE49-F238E27FC236}">
                <a16:creationId xmlns:a16="http://schemas.microsoft.com/office/drawing/2014/main" id="{33C881F3-81E3-57A9-4D66-2520D224C9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33701946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817F43A9-E84B-B8F1-4525-BBFEDB8AA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>
            <a:extLst>
              <a:ext uri="{FF2B5EF4-FFF2-40B4-BE49-F238E27FC236}">
                <a16:creationId xmlns:a16="http://schemas.microsoft.com/office/drawing/2014/main" id="{643067CB-43EC-8752-F407-FBCEA5C652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>
            <a:extLst>
              <a:ext uri="{FF2B5EF4-FFF2-40B4-BE49-F238E27FC236}">
                <a16:creationId xmlns:a16="http://schemas.microsoft.com/office/drawing/2014/main" id="{DECA6A80-91CD-F096-C871-C89AF68725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42029138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6ECB06AE-10EC-4BA5-B5FC-5964FF76E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>
            <a:extLst>
              <a:ext uri="{FF2B5EF4-FFF2-40B4-BE49-F238E27FC236}">
                <a16:creationId xmlns:a16="http://schemas.microsoft.com/office/drawing/2014/main" id="{587C345D-8D7D-A906-7C65-98CB47D64B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>
            <a:extLst>
              <a:ext uri="{FF2B5EF4-FFF2-40B4-BE49-F238E27FC236}">
                <a16:creationId xmlns:a16="http://schemas.microsoft.com/office/drawing/2014/main" id="{859BB78C-7768-C37E-DB54-CAFB12A373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24452251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B259B47E-5A16-A423-792B-74906FDE0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>
            <a:extLst>
              <a:ext uri="{FF2B5EF4-FFF2-40B4-BE49-F238E27FC236}">
                <a16:creationId xmlns:a16="http://schemas.microsoft.com/office/drawing/2014/main" id="{D35F38AE-762B-ADA4-12AD-5D0C0F893D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>
            <a:extLst>
              <a:ext uri="{FF2B5EF4-FFF2-40B4-BE49-F238E27FC236}">
                <a16:creationId xmlns:a16="http://schemas.microsoft.com/office/drawing/2014/main" id="{00A0ABE0-6B45-A2A2-CB09-711B524B5F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2727967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38797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>
          <a:extLst>
            <a:ext uri="{FF2B5EF4-FFF2-40B4-BE49-F238E27FC236}">
              <a16:creationId xmlns:a16="http://schemas.microsoft.com/office/drawing/2014/main" id="{BF047DD8-F58A-7C26-03FA-E32C9DB64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>
            <a:extLst>
              <a:ext uri="{FF2B5EF4-FFF2-40B4-BE49-F238E27FC236}">
                <a16:creationId xmlns:a16="http://schemas.microsoft.com/office/drawing/2014/main" id="{6EECCF78-7571-72A8-E98D-529ED7CD46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>
            <a:extLst>
              <a:ext uri="{FF2B5EF4-FFF2-40B4-BE49-F238E27FC236}">
                <a16:creationId xmlns:a16="http://schemas.microsoft.com/office/drawing/2014/main" id="{7D10638E-F5C5-CD6E-EFC0-C45CD73AEC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99031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AA31C9EA-33F7-D68E-81DB-F4102E301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>
            <a:extLst>
              <a:ext uri="{FF2B5EF4-FFF2-40B4-BE49-F238E27FC236}">
                <a16:creationId xmlns:a16="http://schemas.microsoft.com/office/drawing/2014/main" id="{1B47F78F-1A3B-AC63-16BC-96240ADA76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>
            <a:extLst>
              <a:ext uri="{FF2B5EF4-FFF2-40B4-BE49-F238E27FC236}">
                <a16:creationId xmlns:a16="http://schemas.microsoft.com/office/drawing/2014/main" id="{EB406FEC-71DB-5A12-69E4-F59A3ADB0A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23534455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89EDDD01-EBAB-7277-BFB3-B2C17B746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>
            <a:extLst>
              <a:ext uri="{FF2B5EF4-FFF2-40B4-BE49-F238E27FC236}">
                <a16:creationId xmlns:a16="http://schemas.microsoft.com/office/drawing/2014/main" id="{0F85E45E-C94C-8422-97B3-69180B99E1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>
            <a:extLst>
              <a:ext uri="{FF2B5EF4-FFF2-40B4-BE49-F238E27FC236}">
                <a16:creationId xmlns:a16="http://schemas.microsoft.com/office/drawing/2014/main" id="{8D17054C-D3B6-5DF6-304D-5D08A9800B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42550669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774D17E4-910C-7075-F350-A4FB1E265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>
            <a:extLst>
              <a:ext uri="{FF2B5EF4-FFF2-40B4-BE49-F238E27FC236}">
                <a16:creationId xmlns:a16="http://schemas.microsoft.com/office/drawing/2014/main" id="{06884FFC-65FF-89AA-FC76-E0BDEAE1F3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>
            <a:extLst>
              <a:ext uri="{FF2B5EF4-FFF2-40B4-BE49-F238E27FC236}">
                <a16:creationId xmlns:a16="http://schemas.microsoft.com/office/drawing/2014/main" id="{44704F04-F727-0891-23BE-62442B5A5F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25775815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5A4E79C9-0DBB-9B9D-3EB0-614CC3A9D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>
            <a:extLst>
              <a:ext uri="{FF2B5EF4-FFF2-40B4-BE49-F238E27FC236}">
                <a16:creationId xmlns:a16="http://schemas.microsoft.com/office/drawing/2014/main" id="{F2B4EBF9-D94A-408B-9F12-59634A20B5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>
            <a:extLst>
              <a:ext uri="{FF2B5EF4-FFF2-40B4-BE49-F238E27FC236}">
                <a16:creationId xmlns:a16="http://schemas.microsoft.com/office/drawing/2014/main" id="{A29A362D-5DE5-489B-9A3C-8F302BD1B3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29527484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9E66FF24-F07A-F014-CE32-EAD1A4469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>
            <a:extLst>
              <a:ext uri="{FF2B5EF4-FFF2-40B4-BE49-F238E27FC236}">
                <a16:creationId xmlns:a16="http://schemas.microsoft.com/office/drawing/2014/main" id="{BD08CA01-EA1D-0806-ACB9-7E09C3A18E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>
            <a:extLst>
              <a:ext uri="{FF2B5EF4-FFF2-40B4-BE49-F238E27FC236}">
                <a16:creationId xmlns:a16="http://schemas.microsoft.com/office/drawing/2014/main" id="{741327D5-7E24-15FE-7376-5B1C316506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37231100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>
          <a:extLst>
            <a:ext uri="{FF2B5EF4-FFF2-40B4-BE49-F238E27FC236}">
              <a16:creationId xmlns:a16="http://schemas.microsoft.com/office/drawing/2014/main" id="{4EB440E7-3CFE-9B00-8CBB-5FB9CB3CC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>
            <a:extLst>
              <a:ext uri="{FF2B5EF4-FFF2-40B4-BE49-F238E27FC236}">
                <a16:creationId xmlns:a16="http://schemas.microsoft.com/office/drawing/2014/main" id="{BD9CB343-888F-22AE-B2EA-558D8955B0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>
            <a:extLst>
              <a:ext uri="{FF2B5EF4-FFF2-40B4-BE49-F238E27FC236}">
                <a16:creationId xmlns:a16="http://schemas.microsoft.com/office/drawing/2014/main" id="{13F7FC9E-D88D-5DF5-EA46-D5285A81CE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9971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789486E5-1691-933E-F110-82872D8A9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>
            <a:extLst>
              <a:ext uri="{FF2B5EF4-FFF2-40B4-BE49-F238E27FC236}">
                <a16:creationId xmlns:a16="http://schemas.microsoft.com/office/drawing/2014/main" id="{D2B8CB43-96A2-93C8-CE9F-2ED7E733FD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>
            <a:extLst>
              <a:ext uri="{FF2B5EF4-FFF2-40B4-BE49-F238E27FC236}">
                <a16:creationId xmlns:a16="http://schemas.microsoft.com/office/drawing/2014/main" id="{73F42ADF-0353-45B7-B49A-FA21A5267B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27041431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52935655-2EF0-5F7B-DE48-62BEB7C88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>
            <a:extLst>
              <a:ext uri="{FF2B5EF4-FFF2-40B4-BE49-F238E27FC236}">
                <a16:creationId xmlns:a16="http://schemas.microsoft.com/office/drawing/2014/main" id="{B84923A7-8293-AA83-07CB-59A85AA315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>
            <a:extLst>
              <a:ext uri="{FF2B5EF4-FFF2-40B4-BE49-F238E27FC236}">
                <a16:creationId xmlns:a16="http://schemas.microsoft.com/office/drawing/2014/main" id="{5EE94734-E50C-5BC1-6D0C-ECAB1B2AA7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23398231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68D535C1-9514-067D-28DE-98DB3FD42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>
            <a:extLst>
              <a:ext uri="{FF2B5EF4-FFF2-40B4-BE49-F238E27FC236}">
                <a16:creationId xmlns:a16="http://schemas.microsoft.com/office/drawing/2014/main" id="{0591D4D9-683A-54E0-4FD0-78104B735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>
            <a:extLst>
              <a:ext uri="{FF2B5EF4-FFF2-40B4-BE49-F238E27FC236}">
                <a16:creationId xmlns:a16="http://schemas.microsoft.com/office/drawing/2014/main" id="{A6A26A4B-9ACF-6BF9-7812-C7386FA8EE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3573455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75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61ABC300-6564-FCE5-F03F-D5B710255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>
            <a:extLst>
              <a:ext uri="{FF2B5EF4-FFF2-40B4-BE49-F238E27FC236}">
                <a16:creationId xmlns:a16="http://schemas.microsoft.com/office/drawing/2014/main" id="{0031ACA1-AA97-645C-B0F4-50540BCC84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>
            <a:extLst>
              <a:ext uri="{FF2B5EF4-FFF2-40B4-BE49-F238E27FC236}">
                <a16:creationId xmlns:a16="http://schemas.microsoft.com/office/drawing/2014/main" id="{0247F912-03DF-E4A5-9A95-CC53A31FFA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42077358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66EC765B-D71F-05AF-CCD7-50D6C5D30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>
            <a:extLst>
              <a:ext uri="{FF2B5EF4-FFF2-40B4-BE49-F238E27FC236}">
                <a16:creationId xmlns:a16="http://schemas.microsoft.com/office/drawing/2014/main" id="{3C157674-0891-37BD-597A-1B7448E1D5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>
            <a:extLst>
              <a:ext uri="{FF2B5EF4-FFF2-40B4-BE49-F238E27FC236}">
                <a16:creationId xmlns:a16="http://schemas.microsoft.com/office/drawing/2014/main" id="{91B5F70D-B959-8686-D781-0104616725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13164104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8057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562157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069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1784401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3700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7076BF-2BEE-427E-8EE7-34152F473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E796EF1-0615-45A0-BB32-C616F5AEE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4BBE72D-C80B-41E8-B7B4-064113A9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B71F-1516-48AB-97F0-3CF8596CCD69}" type="datetimeFigureOut">
              <a:rPr lang="ko-KR" altLang="en-US" smtClean="0"/>
              <a:t>2025-02-17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092EC6A-0B88-4BDE-AC71-28674B65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82FA38-BADF-45F3-B6E8-394417763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93AC-0FEB-41F2-AF03-DBBE6015AA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942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  <p:sldLayoutId id="2147483659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nandkim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nandkim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416271" y="1090800"/>
            <a:ext cx="8650091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000" dirty="0"/>
              <a:t>What’s</a:t>
            </a:r>
            <a:r>
              <a:rPr lang="ko-KR" altLang="en-US" sz="4000" dirty="0"/>
              <a:t> </a:t>
            </a:r>
            <a:r>
              <a:rPr lang="en-US" altLang="ko-KR" sz="4000" dirty="0"/>
              <a:t>New</a:t>
            </a:r>
            <a:r>
              <a:rPr lang="ko-KR" altLang="en-US" sz="4000" dirty="0"/>
              <a:t> </a:t>
            </a:r>
            <a:r>
              <a:rPr lang="en-US" altLang="ko-KR" sz="4000" dirty="0"/>
              <a:t>About </a:t>
            </a:r>
            <a:br>
              <a:rPr lang="en-US" altLang="ko-KR" sz="4000" dirty="0"/>
            </a:br>
            <a:r>
              <a:rPr lang="en-US" sz="4000" dirty="0"/>
              <a:t>Korean Labor Law in 2025?</a:t>
            </a:r>
            <a:br>
              <a:rPr lang="en-US" sz="4000" dirty="0"/>
            </a:br>
            <a:r>
              <a:rPr lang="en-US" sz="2800" dirty="0"/>
              <a:t>(</a:t>
            </a:r>
            <a:r>
              <a:rPr lang="en-US" altLang="ko-KR" sz="2800" dirty="0">
                <a:latin typeface="+mj-lt"/>
              </a:rPr>
              <a:t>Changes in Ordinary Wage)</a:t>
            </a:r>
            <a:br>
              <a:rPr lang="en-US" sz="2800" dirty="0"/>
            </a:br>
            <a:endParaRPr sz="2800" b="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61E985B-CA64-4DFF-BFBA-402F516AB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407" y="2889157"/>
            <a:ext cx="2009955" cy="13291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CF143D-B1A2-F9DF-6697-A817124ED089}"/>
              </a:ext>
            </a:extLst>
          </p:cNvPr>
          <p:cNvSpPr txBox="1"/>
          <p:nvPr/>
        </p:nvSpPr>
        <p:spPr>
          <a:xfrm>
            <a:off x="299406" y="291313"/>
            <a:ext cx="155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altLang="ko-KR" sz="2000" b="0" i="1" u="sng" dirty="0"/>
              <a:t>SESSION 1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CDDF6E-4808-294F-64AF-FDEB0F19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2575"/>
            <a:ext cx="6306675" cy="766200"/>
          </a:xfrm>
        </p:spPr>
        <p:txBody>
          <a:bodyPr/>
          <a:lstStyle/>
          <a:p>
            <a:r>
              <a:rPr lang="en-US" altLang="ko-KR" dirty="0"/>
              <a:t>  Calculating ordinary wages(past)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51DA4C6-17B4-AD2C-373A-55A7EEF78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427018"/>
            <a:ext cx="7335982" cy="3006437"/>
          </a:xfrm>
        </p:spPr>
        <p:txBody>
          <a:bodyPr/>
          <a:lstStyle/>
          <a:p>
            <a:pPr marL="76200" indent="0">
              <a:buNone/>
            </a:pPr>
            <a:endParaRPr lang="en-US" altLang="ko-KR" sz="1800" dirty="0">
              <a:latin typeface="+mj-ea"/>
              <a:ea typeface="+mj-ea"/>
            </a:endParaRPr>
          </a:p>
          <a:p>
            <a:r>
              <a:rPr lang="en-US" altLang="ko-KR" sz="1400" dirty="0">
                <a:latin typeface="+mj-ea"/>
                <a:ea typeface="+mj-ea"/>
              </a:rPr>
              <a:t>Ex. Kevin who works at company A earns </a:t>
            </a:r>
            <a:r>
              <a:rPr lang="ko-KR" altLang="en-US" sz="1400" b="1" i="0" u="none" strike="noStrike" cap="none" dirty="0">
                <a:solidFill>
                  <a:srgbClr val="000000"/>
                </a:solidFill>
                <a:effectLst/>
                <a:latin typeface="+mj-ea"/>
                <a:ea typeface="Arial"/>
                <a:cs typeface="Arial"/>
                <a:sym typeface="Arial"/>
              </a:rPr>
              <a:t>₩ </a:t>
            </a:r>
            <a:r>
              <a:rPr lang="en-US" altLang="ko-KR" sz="1400" dirty="0">
                <a:latin typeface="+mj-ea"/>
                <a:ea typeface="+mj-ea"/>
              </a:rPr>
              <a:t>3.45 million per month.</a:t>
            </a:r>
          </a:p>
          <a:p>
            <a:endParaRPr lang="en-US" altLang="ko-KR" sz="1400" dirty="0">
              <a:latin typeface="+mj-ea"/>
              <a:ea typeface="+mj-ea"/>
            </a:endParaRPr>
          </a:p>
          <a:p>
            <a:pPr marL="76200" indent="0" algn="ctr">
              <a:buNone/>
            </a:pPr>
            <a:endParaRPr lang="en-US" altLang="ko-KR" sz="1800" dirty="0">
              <a:latin typeface="+mj-ea"/>
              <a:ea typeface="+mj-ea"/>
            </a:endParaRPr>
          </a:p>
          <a:p>
            <a:endParaRPr lang="en-US" altLang="ko-KR" sz="1800" dirty="0">
              <a:latin typeface="+mj-lt"/>
            </a:endParaRPr>
          </a:p>
          <a:p>
            <a:endParaRPr lang="en-US" altLang="ko-KR" sz="1800" dirty="0">
              <a:latin typeface="+mj-lt"/>
            </a:endParaRPr>
          </a:p>
          <a:p>
            <a:endParaRPr lang="en-US" altLang="ko-KR" sz="1800" dirty="0">
              <a:latin typeface="+mj-ea"/>
              <a:ea typeface="+mj-ea"/>
            </a:endParaRPr>
          </a:p>
          <a:p>
            <a:endParaRPr lang="en-US" altLang="ko-KR" sz="1600" dirty="0">
              <a:latin typeface="+mn-ea"/>
              <a:ea typeface="+mn-ea"/>
            </a:endParaRPr>
          </a:p>
          <a:p>
            <a:endParaRPr lang="en-US" altLang="ko-KR" sz="1600" dirty="0">
              <a:latin typeface="+mn-ea"/>
              <a:ea typeface="+mn-ea"/>
            </a:endParaRPr>
          </a:p>
          <a:p>
            <a:r>
              <a:rPr lang="en-US" altLang="ko-KR" sz="1600" dirty="0">
                <a:latin typeface="+mn-ea"/>
                <a:ea typeface="+mn-ea"/>
              </a:rPr>
              <a:t>In the past, the court included only Allowance 1 in ordinary wages for the table above.</a:t>
            </a:r>
          </a:p>
          <a:p>
            <a:pPr lvl="1"/>
            <a:r>
              <a:rPr lang="en-US" altLang="ko-KR" sz="1400" dirty="0"/>
              <a:t>Because the court ruled that allowances 2 and 3 do not have "fixed nature."</a:t>
            </a:r>
            <a:endParaRPr lang="ko-KR" altLang="en-US" sz="1400" dirty="0">
              <a:latin typeface="Roboto Condensed Light" panose="02000000000000000000" pitchFamily="2" charset="0"/>
              <a:ea typeface="+mj-ea"/>
              <a:cs typeface="Roboto Condensed Light" panose="02000000000000000000" pitchFamily="2" charset="0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0CDECBE6-D604-A9CB-4977-982E6E13EA8B}"/>
              </a:ext>
            </a:extLst>
          </p:cNvPr>
          <p:cNvGraphicFramePr>
            <a:graphicFrameLocks noGrp="1"/>
          </p:cNvGraphicFramePr>
          <p:nvPr/>
        </p:nvGraphicFramePr>
        <p:xfrm>
          <a:off x="214747" y="1832739"/>
          <a:ext cx="7199148" cy="2011680"/>
        </p:xfrm>
        <a:graphic>
          <a:graphicData uri="http://schemas.openxmlformats.org/drawingml/2006/table">
            <a:tbl>
              <a:tblPr firstRow="1" bandRow="1">
                <a:tableStyleId>{E27665BA-8202-44FC-AD62-C9F0E3EA811A}</a:tableStyleId>
              </a:tblPr>
              <a:tblGrid>
                <a:gridCol w="7199148">
                  <a:extLst>
                    <a:ext uri="{9D8B030D-6E8A-4147-A177-3AD203B41FA5}">
                      <a16:colId xmlns:a16="http://schemas.microsoft.com/office/drawing/2014/main" val="1498215134"/>
                    </a:ext>
                  </a:extLst>
                </a:gridCol>
              </a:tblGrid>
              <a:tr h="137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Kevin`s pay slip</a:t>
                      </a:r>
                      <a:endParaRPr lang="ko-KR" altLang="en-US" sz="1800" b="1" dirty="0">
                        <a:latin typeface="ADLaM Display" panose="02010000000000000000" pitchFamily="2" charset="0"/>
                        <a:ea typeface="+mj-ea"/>
                        <a:cs typeface="ADLaM Display" panose="0201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25126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Arial"/>
                          <a:cs typeface="Arial"/>
                          <a:sym typeface="Arial"/>
                        </a:rPr>
                        <a:t>1. Base salary : </a:t>
                      </a:r>
                      <a:r>
                        <a:rPr lang="ko-KR" alt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Arial"/>
                          <a:cs typeface="Arial"/>
                          <a:sym typeface="Arial"/>
                        </a:rPr>
                        <a:t>₩</a:t>
                      </a:r>
                      <a:r>
                        <a:rPr lang="en-US" altLang="ko-KR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Arial"/>
                          <a:cs typeface="Arial"/>
                          <a:sym typeface="Arial"/>
                        </a:rPr>
                        <a:t> 2,300,000</a:t>
                      </a:r>
                      <a:endParaRPr lang="ko-KR" altLang="en-US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663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"/>
                          <a:sym typeface="Arial"/>
                        </a:rPr>
                        <a:t>2. holiday bonuses : </a:t>
                      </a:r>
                      <a:r>
                        <a:rPr lang="ko-KR" alt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"/>
                          <a:sym typeface="Arial"/>
                        </a:rPr>
                        <a:t>₩</a:t>
                      </a:r>
                      <a:r>
                        <a:rPr lang="en-US" altLang="ko-KR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"/>
                          <a:sym typeface="Arial"/>
                        </a:rPr>
                        <a:t> 1,000,000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(Company employment rules: must be currently employed)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53983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400" b="1" i="0" u="none" strike="noStrike" cap="none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Arial"/>
                          <a:sym typeface="Arial"/>
                        </a:rPr>
                        <a:t>3. Meal allowance</a:t>
                      </a:r>
                      <a:r>
                        <a:rPr lang="en-US" altLang="ko-KR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"/>
                          <a:sym typeface="Arial"/>
                        </a:rPr>
                        <a:t>: </a:t>
                      </a:r>
                      <a:r>
                        <a:rPr lang="ko-KR" alt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"/>
                          <a:sym typeface="Arial"/>
                        </a:rPr>
                        <a:t>₩</a:t>
                      </a:r>
                      <a:r>
                        <a:rPr lang="en-US" altLang="ko-KR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"/>
                          <a:sym typeface="Arial"/>
                        </a:rPr>
                        <a:t> 150,000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(Company employment rules: w</a:t>
                      </a: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orking at least 15 days a month</a:t>
                      </a:r>
                      <a:r>
                        <a:rPr lang="en-US" altLang="ko-KR" b="1" dirty="0">
                          <a:latin typeface="+mj-ea"/>
                          <a:ea typeface="+mj-ea"/>
                        </a:rPr>
                        <a:t>)</a:t>
                      </a:r>
                      <a:endParaRPr lang="ko-KR" altLang="en-US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71352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+mj-ea"/>
                          <a:ea typeface="+mj-ea"/>
                        </a:rPr>
                        <a:t>          Total:  </a:t>
                      </a:r>
                      <a:r>
                        <a:rPr lang="ko-KR" alt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"/>
                          <a:sym typeface="Arial"/>
                        </a:rPr>
                        <a:t>₩</a:t>
                      </a: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ko-KR" dirty="0">
                          <a:latin typeface="+mj-ea"/>
                          <a:ea typeface="+mj-ea"/>
                        </a:rPr>
                        <a:t>3,450,000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955668"/>
                  </a:ext>
                </a:extLst>
              </a:tr>
            </a:tbl>
          </a:graphicData>
        </a:graphic>
      </p:graphicFrame>
      <p:sp>
        <p:nvSpPr>
          <p:cNvPr id="5" name="Google Shape;238;p16">
            <a:extLst>
              <a:ext uri="{FF2B5EF4-FFF2-40B4-BE49-F238E27FC236}">
                <a16:creationId xmlns:a16="http://schemas.microsoft.com/office/drawing/2014/main" id="{4701BC6E-F5D4-3ADC-30B8-12102998D6B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413" y="4637088"/>
            <a:ext cx="1487487" cy="314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7077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2803FD-4FC3-1A64-30A5-9DFD6F894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2575"/>
            <a:ext cx="6797929" cy="766200"/>
          </a:xfrm>
        </p:spPr>
        <p:txBody>
          <a:bodyPr/>
          <a:lstStyle/>
          <a:p>
            <a:r>
              <a:rPr lang="ko-KR" altLang="en-US" dirty="0">
                <a:latin typeface="+mj-lt"/>
              </a:rPr>
              <a:t>   </a:t>
            </a:r>
            <a:r>
              <a:rPr lang="en-US" altLang="ko-KR" dirty="0">
                <a:latin typeface="+mj-lt"/>
              </a:rPr>
              <a:t>Changes in Ordinary Wage</a:t>
            </a:r>
            <a:br>
              <a:rPr lang="en-US" altLang="ko-KR" dirty="0">
                <a:latin typeface="+mj-lt"/>
              </a:rPr>
            </a:br>
            <a:r>
              <a:rPr lang="en-US" altLang="ko-KR" dirty="0">
                <a:latin typeface="+mj-lt"/>
              </a:rPr>
              <a:t>  </a:t>
            </a:r>
            <a:r>
              <a:rPr lang="en-US" altLang="ko-KR" dirty="0">
                <a:latin typeface="+mn-lt"/>
              </a:rPr>
              <a:t>(Supreme Court Ruling on December 19, 2024)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98CC64B-5F19-40A1-5816-55DEC1EC9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81280" y="1327350"/>
            <a:ext cx="7028155" cy="3145500"/>
          </a:xfrm>
        </p:spPr>
        <p:txBody>
          <a:bodyPr/>
          <a:lstStyle/>
          <a:p>
            <a:endParaRPr lang="en-US" altLang="ko-KR" sz="16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endParaRPr lang="en-US" altLang="ko-KR" sz="1600" dirty="0">
              <a:solidFill>
                <a:srgbClr val="000000"/>
              </a:solidFill>
              <a:latin typeface="+mj-ea"/>
              <a:ea typeface="+mj-ea"/>
            </a:endParaRPr>
          </a:p>
          <a:p>
            <a:endParaRPr lang="en-US" altLang="ko-KR" sz="16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However, with the latest Supreme Court ruling end of 2024, the </a:t>
            </a:r>
            <a:r>
              <a:rPr lang="en-US" altLang="ko-KR" sz="1600" b="1" u="sng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fixed nature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requirement was removed.</a:t>
            </a:r>
          </a:p>
          <a:p>
            <a:endParaRPr lang="en-US" altLang="ko-KR" sz="16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endParaRPr lang="en-US" altLang="ko-KR" sz="16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endParaRPr lang="en-US" altLang="ko-KR" sz="1600" dirty="0">
              <a:solidFill>
                <a:srgbClr val="000000"/>
              </a:solidFill>
              <a:latin typeface="+mj-ea"/>
              <a:ea typeface="+mj-ea"/>
            </a:endParaRPr>
          </a:p>
          <a:p>
            <a:endParaRPr lang="en-US" altLang="ko-KR" sz="16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endParaRPr lang="en-US" altLang="ko-KR" sz="1600" dirty="0">
              <a:solidFill>
                <a:srgbClr val="000000"/>
              </a:solidFill>
              <a:latin typeface="+mj-ea"/>
              <a:ea typeface="+mj-ea"/>
            </a:endParaRPr>
          </a:p>
          <a:p>
            <a:endParaRPr lang="en-US" altLang="ko-KR" sz="16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r>
              <a:rPr lang="en-US" altLang="ko-KR" sz="1600" dirty="0">
                <a:latin typeface="+mj-ea"/>
                <a:ea typeface="+mj-ea"/>
              </a:rPr>
              <a:t>As a result, the scope of </a:t>
            </a:r>
            <a:r>
              <a:rPr lang="en-US" altLang="ko-KR" sz="1600" b="1" u="sng" dirty="0">
                <a:latin typeface="+mj-ea"/>
                <a:ea typeface="+mj-ea"/>
              </a:rPr>
              <a:t>ordinary wage has expanded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 marL="76200" indent="0">
              <a:buNone/>
            </a:pPr>
            <a:endParaRPr lang="en-US" altLang="ko-KR" sz="2800" dirty="0">
              <a:solidFill>
                <a:srgbClr val="000000"/>
              </a:solidFill>
              <a:latin typeface="+mj-ea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5AB3566-A0CB-4659-FC38-7BF1C47B2D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  <p:sp>
        <p:nvSpPr>
          <p:cNvPr id="8" name="화살표: 톱니 모양의 오른쪽 7">
            <a:extLst>
              <a:ext uri="{FF2B5EF4-FFF2-40B4-BE49-F238E27FC236}">
                <a16:creationId xmlns:a16="http://schemas.microsoft.com/office/drawing/2014/main" id="{205114BF-98B0-B147-E656-98401DF61FE8}"/>
              </a:ext>
            </a:extLst>
          </p:cNvPr>
          <p:cNvSpPr/>
          <p:nvPr/>
        </p:nvSpPr>
        <p:spPr>
          <a:xfrm>
            <a:off x="3491091" y="2788828"/>
            <a:ext cx="304889" cy="222542"/>
          </a:xfrm>
          <a:prstGeom prst="notchedRightArrow">
            <a:avLst>
              <a:gd name="adj1" fmla="val 30052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332C4939-9FEF-68F3-277D-AB001B828CC0}"/>
              </a:ext>
            </a:extLst>
          </p:cNvPr>
          <p:cNvGraphicFramePr>
            <a:graphicFrameLocks noGrp="1"/>
          </p:cNvGraphicFramePr>
          <p:nvPr/>
        </p:nvGraphicFramePr>
        <p:xfrm>
          <a:off x="586540" y="2188630"/>
          <a:ext cx="2812424" cy="1645479"/>
        </p:xfrm>
        <a:graphic>
          <a:graphicData uri="http://schemas.openxmlformats.org/drawingml/2006/table">
            <a:tbl>
              <a:tblPr firstRow="1" bandRow="1">
                <a:tableStyleId>{E27665BA-8202-44FC-AD62-C9F0E3EA811A}</a:tableStyleId>
              </a:tblPr>
              <a:tblGrid>
                <a:gridCol w="2812424">
                  <a:extLst>
                    <a:ext uri="{9D8B030D-6E8A-4147-A177-3AD203B41FA5}">
                      <a16:colId xmlns:a16="http://schemas.microsoft.com/office/drawing/2014/main" val="16348054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ADLaM Display" panose="02010000000000000000" pitchFamily="2" charset="0"/>
                          <a:cs typeface="ADLaM Display" panose="02010000000000000000" pitchFamily="2" charset="0"/>
                        </a:rPr>
                        <a:t>Requirement for Ordinary Wage(2024)</a:t>
                      </a:r>
                      <a:endParaRPr lang="ko-KR" altLang="en-US" sz="1400" dirty="0">
                        <a:latin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562590"/>
                  </a:ext>
                </a:extLst>
              </a:tr>
              <a:tr h="3757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Regularity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210275"/>
                  </a:ext>
                </a:extLst>
              </a:tr>
              <a:tr h="3757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Uniformity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893620"/>
                  </a:ext>
                </a:extLst>
              </a:tr>
              <a:tr h="3757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Fixed Nature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048624"/>
                  </a:ext>
                </a:extLst>
              </a:tr>
            </a:tbl>
          </a:graphicData>
        </a:graphic>
      </p:graphicFrame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2609A41E-03BA-0C6D-4E00-D098309113D3}"/>
              </a:ext>
            </a:extLst>
          </p:cNvPr>
          <p:cNvGraphicFramePr>
            <a:graphicFrameLocks noGrp="1"/>
          </p:cNvGraphicFramePr>
          <p:nvPr/>
        </p:nvGraphicFramePr>
        <p:xfrm>
          <a:off x="3941810" y="2188630"/>
          <a:ext cx="2812424" cy="1645479"/>
        </p:xfrm>
        <a:graphic>
          <a:graphicData uri="http://schemas.openxmlformats.org/drawingml/2006/table">
            <a:tbl>
              <a:tblPr firstRow="1" bandRow="1">
                <a:tableStyleId>{E27665BA-8202-44FC-AD62-C9F0E3EA811A}</a:tableStyleId>
              </a:tblPr>
              <a:tblGrid>
                <a:gridCol w="2812424">
                  <a:extLst>
                    <a:ext uri="{9D8B030D-6E8A-4147-A177-3AD203B41FA5}">
                      <a16:colId xmlns:a16="http://schemas.microsoft.com/office/drawing/2014/main" val="16348054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ADLaM Display" panose="02010000000000000000" pitchFamily="2" charset="0"/>
                          <a:cs typeface="ADLaM Display" panose="02010000000000000000" pitchFamily="2" charset="0"/>
                        </a:rPr>
                        <a:t>Requirement for Ordinary Wage(2025)</a:t>
                      </a:r>
                      <a:endParaRPr lang="ko-KR" altLang="en-US" sz="1400" dirty="0">
                        <a:latin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562590"/>
                  </a:ext>
                </a:extLst>
              </a:tr>
              <a:tr h="3757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Regularity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210275"/>
                  </a:ext>
                </a:extLst>
              </a:tr>
              <a:tr h="3757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Uniformity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893620"/>
                  </a:ext>
                </a:extLst>
              </a:tr>
              <a:tr h="3757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400" b="1" i="0" u="none" strike="sngStrike" cap="non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Fixed Nature</a:t>
                      </a:r>
                      <a:endParaRPr lang="ko-KR" altLang="en-US" sz="1400" b="1" u="none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048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4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61AB6E-A810-8E78-4FC9-E159C5E8D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2575"/>
            <a:ext cx="6306675" cy="766200"/>
          </a:xfrm>
        </p:spPr>
        <p:txBody>
          <a:bodyPr/>
          <a:lstStyle/>
          <a:p>
            <a:r>
              <a:rPr lang="en-US" altLang="ko-KR" dirty="0">
                <a:latin typeface="+mj-lt"/>
              </a:rPr>
              <a:t>   Changes in Ordinary Wage</a:t>
            </a:r>
            <a:br>
              <a:rPr lang="en-US" altLang="ko-KR" dirty="0">
                <a:latin typeface="+mj-lt"/>
              </a:rPr>
            </a:br>
            <a:r>
              <a:rPr lang="en-US" altLang="ko-KR" dirty="0">
                <a:latin typeface="+mj-lt"/>
              </a:rPr>
              <a:t>  </a:t>
            </a:r>
            <a:r>
              <a:rPr lang="en-US" altLang="ko-KR" dirty="0">
                <a:latin typeface="+mn-lt"/>
              </a:rPr>
              <a:t>(Supreme Court Ruling on December 19, 2024)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530574C-38B6-9EC2-CF0F-5F74BB299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00" y="1399309"/>
            <a:ext cx="6908275" cy="3635269"/>
          </a:xfrm>
        </p:spPr>
        <p:txBody>
          <a:bodyPr/>
          <a:lstStyle/>
          <a:p>
            <a:pPr marL="76200" indent="0" algn="ctr">
              <a:buNone/>
            </a:pPr>
            <a:endParaRPr lang="en-US" altLang="ko-KR" sz="2000" dirty="0">
              <a:latin typeface="+mj-ea"/>
              <a:ea typeface="+mj-ea"/>
            </a:endParaRPr>
          </a:p>
          <a:p>
            <a:pPr marL="76200" indent="0" algn="ctr">
              <a:buNone/>
            </a:pPr>
            <a:endParaRPr lang="en-US" altLang="ko-KR" sz="2000" dirty="0">
              <a:latin typeface="+mj-ea"/>
              <a:ea typeface="+mj-ea"/>
            </a:endParaRPr>
          </a:p>
          <a:p>
            <a:pPr marL="76200" indent="0" algn="ctr">
              <a:buNone/>
            </a:pPr>
            <a:endParaRPr lang="en-US" altLang="ko-KR" sz="2000" dirty="0">
              <a:latin typeface="+mj-ea"/>
              <a:ea typeface="+mj-ea"/>
            </a:endParaRPr>
          </a:p>
          <a:p>
            <a:pPr marL="76200" indent="0" algn="ctr">
              <a:buNone/>
            </a:pPr>
            <a:endParaRPr lang="en-US" altLang="ko-KR" sz="2000" dirty="0">
              <a:latin typeface="+mj-ea"/>
              <a:ea typeface="+mj-ea"/>
            </a:endParaRPr>
          </a:p>
          <a:p>
            <a:pPr marL="76200" indent="0">
              <a:buNone/>
            </a:pPr>
            <a:endParaRPr lang="en-US" altLang="ko-KR" sz="2400" dirty="0">
              <a:latin typeface="+mj-ea"/>
              <a:ea typeface="+mj-ea"/>
            </a:endParaRPr>
          </a:p>
          <a:p>
            <a:pPr marL="76200" indent="0">
              <a:buNone/>
            </a:pPr>
            <a:endParaRPr lang="en-US" altLang="ko-KR" sz="2400" dirty="0">
              <a:latin typeface="+mj-ea"/>
              <a:ea typeface="+mj-ea"/>
            </a:endParaRPr>
          </a:p>
          <a:p>
            <a:pPr marL="76200" indent="0">
              <a:buNone/>
            </a:pPr>
            <a:endParaRPr lang="en-US" altLang="ko-KR" dirty="0">
              <a:latin typeface="+mj-ea"/>
              <a:ea typeface="+mj-ea"/>
            </a:endParaRPr>
          </a:p>
          <a:p>
            <a:endParaRPr lang="en-US" altLang="ko-KR" sz="1800" dirty="0">
              <a:latin typeface="+mj-ea"/>
              <a:ea typeface="+mj-ea"/>
            </a:endParaRPr>
          </a:p>
          <a:p>
            <a:endParaRPr lang="en-US" altLang="ko-KR" sz="1800" dirty="0">
              <a:latin typeface="+mj-ea"/>
              <a:ea typeface="+mj-ea"/>
            </a:endParaRPr>
          </a:p>
          <a:p>
            <a:r>
              <a:rPr lang="en-US" altLang="ko-KR" sz="1800" dirty="0">
                <a:latin typeface="+mj-ea"/>
                <a:ea typeface="+mj-ea"/>
              </a:rPr>
              <a:t>According to the </a:t>
            </a:r>
            <a:r>
              <a:rPr lang="en-US" altLang="ko-KR" sz="1800" b="1" u="sng" dirty="0">
                <a:latin typeface="+mj-ea"/>
                <a:ea typeface="+mj-ea"/>
              </a:rPr>
              <a:t>recent Supreme Court standards</a:t>
            </a:r>
            <a:r>
              <a:rPr lang="en-US" altLang="ko-KR" sz="1800" dirty="0">
                <a:latin typeface="+mj-ea"/>
                <a:ea typeface="+mj-ea"/>
              </a:rPr>
              <a:t>, allowances 1, 2, and 3 are all included in ordinary wage.</a:t>
            </a:r>
          </a:p>
          <a:p>
            <a:pPr lvl="1"/>
            <a:r>
              <a:rPr lang="en-US" altLang="ko-KR" sz="1600" dirty="0"/>
              <a:t>The Supreme Court's decision applies from December 19, 2024, the date of the ruling. So, it does not apply retroactively.</a:t>
            </a:r>
          </a:p>
          <a:p>
            <a:pPr marL="76200" indent="0">
              <a:buNone/>
            </a:pPr>
            <a:endParaRPr lang="en-US" altLang="ko-KR" dirty="0">
              <a:latin typeface="+mj-ea"/>
              <a:ea typeface="+mj-ea"/>
            </a:endParaRPr>
          </a:p>
          <a:p>
            <a:pPr marL="76200" indent="0">
              <a:buNone/>
            </a:pPr>
            <a:endParaRPr lang="en-US" altLang="ko-KR" sz="2400" dirty="0">
              <a:latin typeface="+mj-ea"/>
              <a:ea typeface="+mj-ea"/>
            </a:endParaRPr>
          </a:p>
          <a:p>
            <a:pPr marL="76200" indent="0">
              <a:buNone/>
            </a:pPr>
            <a:endParaRPr lang="en-US" altLang="ko-KR" sz="2400" dirty="0">
              <a:latin typeface="+mj-ea"/>
              <a:ea typeface="+mj-ea"/>
            </a:endParaRPr>
          </a:p>
          <a:p>
            <a:endParaRPr lang="ko-KR" altLang="en-US" dirty="0"/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34D5E7ED-CFFB-FCD9-FBA4-A0815ADE5753}"/>
              </a:ext>
            </a:extLst>
          </p:cNvPr>
          <p:cNvGraphicFramePr>
            <a:graphicFrameLocks noGrp="1"/>
          </p:cNvGraphicFramePr>
          <p:nvPr/>
        </p:nvGraphicFramePr>
        <p:xfrm>
          <a:off x="200892" y="1399309"/>
          <a:ext cx="7199148" cy="2011680"/>
        </p:xfrm>
        <a:graphic>
          <a:graphicData uri="http://schemas.openxmlformats.org/drawingml/2006/table">
            <a:tbl>
              <a:tblPr firstRow="1" bandRow="1">
                <a:tableStyleId>{E27665BA-8202-44FC-AD62-C9F0E3EA811A}</a:tableStyleId>
              </a:tblPr>
              <a:tblGrid>
                <a:gridCol w="7199148">
                  <a:extLst>
                    <a:ext uri="{9D8B030D-6E8A-4147-A177-3AD203B41FA5}">
                      <a16:colId xmlns:a16="http://schemas.microsoft.com/office/drawing/2014/main" val="1498215134"/>
                    </a:ext>
                  </a:extLst>
                </a:gridCol>
              </a:tblGrid>
              <a:tr h="137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Kevin`s pay slip</a:t>
                      </a:r>
                      <a:endParaRPr lang="ko-KR" altLang="en-US" sz="1800" b="1" dirty="0">
                        <a:latin typeface="ADLaM Display" panose="02010000000000000000" pitchFamily="2" charset="0"/>
                        <a:ea typeface="+mj-ea"/>
                        <a:cs typeface="ADLaM Display" panose="0201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25126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Arial"/>
                          <a:cs typeface="Arial"/>
                          <a:sym typeface="Arial"/>
                        </a:rPr>
                        <a:t>1. Base salary : </a:t>
                      </a:r>
                      <a:r>
                        <a:rPr lang="ko-KR" alt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Arial"/>
                          <a:cs typeface="Arial"/>
                          <a:sym typeface="Arial"/>
                        </a:rPr>
                        <a:t>₩</a:t>
                      </a:r>
                      <a:r>
                        <a:rPr lang="en-US" altLang="ko-KR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Arial"/>
                          <a:cs typeface="Arial"/>
                          <a:sym typeface="Arial"/>
                        </a:rPr>
                        <a:t> 2,300,000</a:t>
                      </a:r>
                      <a:endParaRPr lang="ko-KR" altLang="en-US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663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"/>
                          <a:sym typeface="Arial"/>
                        </a:rPr>
                        <a:t>2. holiday bonuses : </a:t>
                      </a:r>
                      <a:r>
                        <a:rPr lang="ko-KR" alt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"/>
                          <a:sym typeface="Arial"/>
                        </a:rPr>
                        <a:t>₩</a:t>
                      </a:r>
                      <a:r>
                        <a:rPr lang="en-US" altLang="ko-KR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"/>
                          <a:sym typeface="Arial"/>
                        </a:rPr>
                        <a:t> 1,000,000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(Company employment rules: must be currently employed)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53983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400" b="1" i="0" u="none" strike="noStrike" cap="none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Arial"/>
                          <a:sym typeface="Arial"/>
                        </a:rPr>
                        <a:t>3. Meal allowance</a:t>
                      </a:r>
                      <a:r>
                        <a:rPr lang="en-US" altLang="ko-KR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"/>
                          <a:sym typeface="Arial"/>
                        </a:rPr>
                        <a:t>: </a:t>
                      </a:r>
                      <a:r>
                        <a:rPr lang="ko-KR" alt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"/>
                          <a:sym typeface="Arial"/>
                        </a:rPr>
                        <a:t>₩</a:t>
                      </a:r>
                      <a:r>
                        <a:rPr lang="en-US" altLang="ko-KR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"/>
                          <a:sym typeface="Arial"/>
                        </a:rPr>
                        <a:t> 150,000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(Company employment rules: w</a:t>
                      </a: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orking at least 15 days a month</a:t>
                      </a:r>
                      <a:r>
                        <a:rPr lang="en-US" altLang="ko-KR" b="1" dirty="0">
                          <a:latin typeface="+mj-ea"/>
                          <a:ea typeface="+mj-ea"/>
                        </a:rPr>
                        <a:t>)</a:t>
                      </a:r>
                      <a:endParaRPr lang="ko-KR" altLang="en-US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71352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+mj-ea"/>
                          <a:ea typeface="+mj-ea"/>
                        </a:rPr>
                        <a:t>          Total:  </a:t>
                      </a:r>
                      <a:r>
                        <a:rPr lang="ko-KR" alt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"/>
                          <a:sym typeface="Arial"/>
                        </a:rPr>
                        <a:t>₩</a:t>
                      </a: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ko-KR" dirty="0">
                          <a:latin typeface="+mj-ea"/>
                          <a:ea typeface="+mj-ea"/>
                        </a:rPr>
                        <a:t>3,450,000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955668"/>
                  </a:ext>
                </a:extLst>
              </a:tr>
            </a:tbl>
          </a:graphicData>
        </a:graphic>
      </p:graphicFrame>
      <p:sp>
        <p:nvSpPr>
          <p:cNvPr id="5" name="Google Shape;238;p16">
            <a:extLst>
              <a:ext uri="{FF2B5EF4-FFF2-40B4-BE49-F238E27FC236}">
                <a16:creationId xmlns:a16="http://schemas.microsoft.com/office/drawing/2014/main" id="{B144A3CD-656A-5417-F3C2-618B3BB2480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413" y="4637088"/>
            <a:ext cx="1487487" cy="314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0828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4E08D3B-6EE0-005B-8326-C79BDF225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00" y="1327350"/>
            <a:ext cx="6908275" cy="3732330"/>
          </a:xfrm>
        </p:spPr>
        <p:txBody>
          <a:bodyPr/>
          <a:lstStyle/>
          <a:p>
            <a:pPr marL="76200" indent="0">
              <a:buNone/>
            </a:pPr>
            <a:endParaRPr lang="en-US" altLang="ko-KR" dirty="0"/>
          </a:p>
          <a:p>
            <a:pPr marL="76200" indent="0" algn="ctr">
              <a:buNone/>
            </a:pPr>
            <a:r>
              <a:rPr lang="en-US" altLang="ko-KR" sz="1800" dirty="0">
                <a:latin typeface="+mj-ea"/>
                <a:ea typeface="+mj-ea"/>
              </a:rPr>
              <a:t>Kevin`s case</a:t>
            </a:r>
            <a:endParaRPr lang="en-US" altLang="ko-KR" sz="1800" dirty="0"/>
          </a:p>
          <a:p>
            <a:pPr marL="76200" indent="0" algn="ctr">
              <a:buNone/>
            </a:pPr>
            <a:endParaRPr lang="en-US" altLang="ko-KR" dirty="0"/>
          </a:p>
          <a:p>
            <a:pPr marL="76200" indent="0">
              <a:buNone/>
            </a:pPr>
            <a:endParaRPr lang="en-US" altLang="ko-KR" dirty="0"/>
          </a:p>
          <a:p>
            <a:pPr marL="76200" indent="0">
              <a:buNone/>
            </a:pPr>
            <a:endParaRPr lang="en-US" altLang="ko-KR" dirty="0"/>
          </a:p>
          <a:p>
            <a:pPr marL="76200" indent="0">
              <a:buNone/>
            </a:pPr>
            <a:endParaRPr lang="en-US" altLang="ko-KR" dirty="0"/>
          </a:p>
          <a:p>
            <a:pPr marL="76200" indent="0">
              <a:buNone/>
            </a:pPr>
            <a:endParaRPr lang="en-US" altLang="ko-KR" dirty="0"/>
          </a:p>
          <a:p>
            <a:pPr marL="76200" indent="0">
              <a:buNone/>
            </a:pPr>
            <a:r>
              <a:rPr lang="en-US" altLang="ko-KR" sz="1400" dirty="0">
                <a:latin typeface="+mj-ea"/>
                <a:ea typeface="+mj-ea"/>
              </a:rPr>
              <a:t>  Ex. So, If Kevin worked for 5 hours on a holiday, he would have received 82,500 KRW last year, but starting this year, he will be paid 125,250 KRW.</a:t>
            </a:r>
          </a:p>
          <a:p>
            <a:pPr marL="76200" indent="0">
              <a:buNone/>
            </a:pPr>
            <a:endParaRPr lang="en-US" altLang="ko-KR" sz="1400" dirty="0">
              <a:latin typeface="+mj-ea"/>
              <a:ea typeface="+mj-ea"/>
            </a:endParaRPr>
          </a:p>
          <a:p>
            <a:pPr marL="76200" indent="0">
              <a:buNone/>
            </a:pPr>
            <a:endParaRPr lang="en-US" altLang="ko-KR" dirty="0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8D84249E-8B83-69E2-DE60-E78EE5A70A93}"/>
              </a:ext>
            </a:extLst>
          </p:cNvPr>
          <p:cNvGraphicFramePr>
            <a:graphicFrameLocks noGrp="1"/>
          </p:cNvGraphicFramePr>
          <p:nvPr/>
        </p:nvGraphicFramePr>
        <p:xfrm>
          <a:off x="682195" y="1919660"/>
          <a:ext cx="6096000" cy="980440"/>
        </p:xfrm>
        <a:graphic>
          <a:graphicData uri="http://schemas.openxmlformats.org/drawingml/2006/table">
            <a:tbl>
              <a:tblPr firstRow="1" bandRow="1">
                <a:tableStyleId>{E27665BA-8202-44FC-AD62-C9F0E3EA811A}</a:tableStyleId>
              </a:tblPr>
              <a:tblGrid>
                <a:gridCol w="1339645">
                  <a:extLst>
                    <a:ext uri="{9D8B030D-6E8A-4147-A177-3AD203B41FA5}">
                      <a16:colId xmlns:a16="http://schemas.microsoft.com/office/drawing/2014/main" val="1350301495"/>
                    </a:ext>
                  </a:extLst>
                </a:gridCol>
                <a:gridCol w="4756355">
                  <a:extLst>
                    <a:ext uri="{9D8B030D-6E8A-4147-A177-3AD203B41FA5}">
                      <a16:colId xmlns:a16="http://schemas.microsoft.com/office/drawing/2014/main" val="2035103818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dirty="0"/>
                        <a:t>Ordinary hourly wage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46280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Past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KRW 11,000(KRW 2.3M / 209 hour)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087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2025 ~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KRW 16,700(KRW 3.45M / 209 hour)  </a:t>
                      </a:r>
                      <a:r>
                        <a:rPr lang="en-US" altLang="ko-KR" sz="14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+52%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288826"/>
                  </a:ext>
                </a:extLst>
              </a:tr>
            </a:tbl>
          </a:graphicData>
        </a:graphic>
      </p:graphicFrame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1058A818-A2E3-1425-9BB0-96899B2BF68B}"/>
              </a:ext>
            </a:extLst>
          </p:cNvPr>
          <p:cNvGraphicFramePr>
            <a:graphicFrameLocks noGrp="1"/>
          </p:cNvGraphicFramePr>
          <p:nvPr/>
        </p:nvGraphicFramePr>
        <p:xfrm>
          <a:off x="682195" y="3068675"/>
          <a:ext cx="6096000" cy="980440"/>
        </p:xfrm>
        <a:graphic>
          <a:graphicData uri="http://schemas.openxmlformats.org/drawingml/2006/table">
            <a:tbl>
              <a:tblPr firstRow="1" bandRow="1">
                <a:tableStyleId>{E27665BA-8202-44FC-AD62-C9F0E3EA811A}</a:tableStyleId>
              </a:tblPr>
              <a:tblGrid>
                <a:gridCol w="1349805">
                  <a:extLst>
                    <a:ext uri="{9D8B030D-6E8A-4147-A177-3AD203B41FA5}">
                      <a16:colId xmlns:a16="http://schemas.microsoft.com/office/drawing/2014/main" val="1350301495"/>
                    </a:ext>
                  </a:extLst>
                </a:gridCol>
                <a:gridCol w="4746195">
                  <a:extLst>
                    <a:ext uri="{9D8B030D-6E8A-4147-A177-3AD203B41FA5}">
                      <a16:colId xmlns:a16="http://schemas.microsoft.com/office/drawing/2014/main" val="2035103818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Overtime(or holiday) hourly allowance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46280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Past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latinLnBrk="0"/>
                      <a:r>
                        <a:rPr lang="pl-PL" altLang="ko-K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KRW 16,500(KRW 11,000 × 1.5)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087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2025 ~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latinLnBrk="0"/>
                      <a:r>
                        <a:rPr lang="pl-PL" altLang="ko-K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KRW 25,050(KRW 16,700 × 1.5)</a:t>
                      </a: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en-US" altLang="ko-KR" sz="14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+52%</a:t>
                      </a:r>
                      <a:endParaRPr lang="pl-PL" altLang="ko-KR" sz="1400" b="0" i="0" u="none" strike="noStrike" cap="none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288826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04F0C258-B21F-40F0-B8D6-700A96788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283052"/>
            <a:ext cx="459613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ea typeface="+mn-ea"/>
              </a:rPr>
            </a:b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ea typeface="+mn-ea"/>
              </a:rPr>
              <a:t> </a:t>
            </a:r>
            <a:r>
              <a:rPr kumimoji="0" lang="ko-KR" altLang="ko-K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ea"/>
                <a:ea typeface="+mn-ea"/>
              </a:rPr>
              <a:t>Calculating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ea typeface="+mn-ea"/>
              </a:rPr>
              <a:t> </a:t>
            </a:r>
            <a:r>
              <a:rPr kumimoji="0" lang="ko-KR" altLang="ko-K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ea"/>
                <a:ea typeface="+mn-ea"/>
              </a:rPr>
              <a:t>the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ea typeface="+mn-ea"/>
              </a:rPr>
              <a:t> </a:t>
            </a:r>
            <a:r>
              <a:rPr kumimoji="0" lang="ko-KR" altLang="ko-K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ea"/>
                <a:ea typeface="+mn-ea"/>
              </a:rPr>
              <a:t>hourly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ea typeface="+mn-ea"/>
              </a:rPr>
              <a:t> </a:t>
            </a:r>
            <a:r>
              <a:rPr kumimoji="0" lang="ko-KR" altLang="ko-K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ea"/>
                <a:ea typeface="+mn-ea"/>
              </a:rPr>
              <a:t>ordinary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ea typeface="+mn-ea"/>
              </a:rPr>
              <a:t> </a:t>
            </a:r>
            <a:r>
              <a:rPr kumimoji="0" lang="ko-KR" altLang="ko-K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ea"/>
                <a:ea typeface="+mn-ea"/>
              </a:rPr>
              <a:t>wage</a:t>
            </a:r>
            <a:endParaRPr kumimoji="0" lang="ko-KR" altLang="ko-KR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ea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Google Shape;238;p16">
            <a:extLst>
              <a:ext uri="{FF2B5EF4-FFF2-40B4-BE49-F238E27FC236}">
                <a16:creationId xmlns:a16="http://schemas.microsoft.com/office/drawing/2014/main" id="{A5A46217-7D6E-7760-1CAF-8C710212636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413" y="4637088"/>
            <a:ext cx="1487487" cy="314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684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607803-04CC-BC51-5B8F-9A975F6F3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2575"/>
            <a:ext cx="6306675" cy="766200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 Regarding the maximum overtime hours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8E5B80D-1463-5C33-B56A-4B26963669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800" dirty="0"/>
          </a:p>
          <a:p>
            <a:r>
              <a:rPr lang="en-US" altLang="ko-KR" sz="1800" dirty="0">
                <a:latin typeface="+mj-ea"/>
                <a:ea typeface="+mj-ea"/>
              </a:rPr>
              <a:t>In Korea, employers can require employees to work overtime only up to 12 hours per week and a maximum of 52 hours per month</a:t>
            </a:r>
            <a:r>
              <a:rPr lang="en-US" altLang="ko-KR" sz="1800" dirty="0"/>
              <a:t>. </a:t>
            </a:r>
          </a:p>
          <a:p>
            <a:pPr lvl="1"/>
            <a:r>
              <a:rPr lang="en-US" altLang="ko-KR" sz="1400" dirty="0"/>
              <a:t>Even with the employee's consent, overtime cannot exceed 12 hours per week and 52 hours per month. </a:t>
            </a:r>
          </a:p>
          <a:p>
            <a:pPr lvl="1"/>
            <a:endParaRPr lang="en-US" altLang="ko-KR" sz="1800" dirty="0"/>
          </a:p>
          <a:p>
            <a:r>
              <a:rPr lang="en-US" altLang="ko-KR" sz="1600" dirty="0">
                <a:latin typeface="+mj-lt"/>
              </a:rPr>
              <a:t>Although it varies by season, it is common for the manufacturing, construction, and IT industries to have up to 52 hours of overtime work.</a:t>
            </a:r>
            <a:endParaRPr lang="en-US" altLang="ko-KR" sz="1600" dirty="0">
              <a:latin typeface="+mj-lt"/>
              <a:ea typeface="+mn-ea"/>
            </a:endParaRPr>
          </a:p>
          <a:p>
            <a:endParaRPr lang="en-US" altLang="ko-KR" sz="1800" dirty="0"/>
          </a:p>
        </p:txBody>
      </p:sp>
      <p:sp>
        <p:nvSpPr>
          <p:cNvPr id="5" name="Google Shape;238;p16">
            <a:extLst>
              <a:ext uri="{FF2B5EF4-FFF2-40B4-BE49-F238E27FC236}">
                <a16:creationId xmlns:a16="http://schemas.microsoft.com/office/drawing/2014/main" id="{BE72C974-C4ED-DCA7-F4F7-B4AFD3C43FC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413" y="4637088"/>
            <a:ext cx="1487487" cy="314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8874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D6E923-F32E-CB87-5D93-CCE112AB7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2575"/>
            <a:ext cx="6306675" cy="766200"/>
          </a:xfrm>
        </p:spPr>
        <p:txBody>
          <a:bodyPr/>
          <a:lstStyle/>
          <a:p>
            <a:r>
              <a:rPr lang="ko-KR" altLang="en-US" dirty="0">
                <a:latin typeface="+mj-lt"/>
              </a:rPr>
              <a:t>  </a:t>
            </a:r>
            <a:r>
              <a:rPr lang="en-US" altLang="ko-KR" dirty="0">
                <a:latin typeface="+mj-lt"/>
              </a:rPr>
              <a:t>Changes in Ordinary Wage</a:t>
            </a:r>
            <a:br>
              <a:rPr lang="en-US" altLang="ko-KR" dirty="0">
                <a:latin typeface="+mj-lt"/>
              </a:rPr>
            </a:br>
            <a:r>
              <a:rPr lang="en-US" altLang="ko-KR" dirty="0">
                <a:latin typeface="+mj-lt"/>
              </a:rPr>
              <a:t>  </a:t>
            </a:r>
            <a:r>
              <a:rPr lang="en-US" altLang="ko-KR" dirty="0">
                <a:latin typeface="+mn-lt"/>
              </a:rPr>
              <a:t>(Supreme Court Ruling on December 19, 2024)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6FE6185-E8ED-DD0D-1A39-C7C5E27744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600" dirty="0">
                <a:latin typeface="+mj-ea"/>
                <a:ea typeface="+mj-ea"/>
              </a:rPr>
              <a:t>If Kevin works the maximum 52 hours of overtime per month, there will be a significant difference in the overtime pay he receives.</a:t>
            </a:r>
          </a:p>
          <a:p>
            <a:endParaRPr lang="en-US" altLang="ko-KR" sz="1800" dirty="0">
              <a:latin typeface="+mj-ea"/>
              <a:ea typeface="+mj-ea"/>
            </a:endParaRPr>
          </a:p>
          <a:p>
            <a:endParaRPr lang="en-US" altLang="ko-KR" sz="1800" dirty="0">
              <a:latin typeface="+mj-ea"/>
              <a:ea typeface="+mj-ea"/>
            </a:endParaRPr>
          </a:p>
          <a:p>
            <a:endParaRPr lang="en-US" altLang="ko-KR" sz="1800" dirty="0">
              <a:latin typeface="+mj-ea"/>
              <a:ea typeface="+mj-ea"/>
            </a:endParaRPr>
          </a:p>
          <a:p>
            <a:endParaRPr lang="en-US" altLang="ko-KR" dirty="0"/>
          </a:p>
          <a:p>
            <a:endParaRPr lang="ko-KR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685AB8C7-0DAC-EDB0-C2D7-5031B5A13C81}"/>
              </a:ext>
            </a:extLst>
          </p:cNvPr>
          <p:cNvGraphicFramePr>
            <a:graphicFrameLocks noGrp="1"/>
          </p:cNvGraphicFramePr>
          <p:nvPr/>
        </p:nvGraphicFramePr>
        <p:xfrm>
          <a:off x="814275" y="2815445"/>
          <a:ext cx="6096000" cy="1193800"/>
        </p:xfrm>
        <a:graphic>
          <a:graphicData uri="http://schemas.openxmlformats.org/drawingml/2006/table">
            <a:tbl>
              <a:tblPr firstRow="1" bandRow="1">
                <a:tableStyleId>{E27665BA-8202-44FC-AD62-C9F0E3EA811A}</a:tableStyleId>
              </a:tblPr>
              <a:tblGrid>
                <a:gridCol w="1339645">
                  <a:extLst>
                    <a:ext uri="{9D8B030D-6E8A-4147-A177-3AD203B41FA5}">
                      <a16:colId xmlns:a16="http://schemas.microsoft.com/office/drawing/2014/main" val="1350301495"/>
                    </a:ext>
                  </a:extLst>
                </a:gridCol>
                <a:gridCol w="4756355">
                  <a:extLst>
                    <a:ext uri="{9D8B030D-6E8A-4147-A177-3AD203B41FA5}">
                      <a16:colId xmlns:a16="http://schemas.microsoft.com/office/drawing/2014/main" val="2035103818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latinLnBrk="0"/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 maximum allowable overtime of 52 hours per month under Korean labor law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46280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2024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latinLnBrk="0"/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KRW 858,300(KRW 16,500 × 52 hour)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087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2025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latinLnBrk="0"/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KRW 1,306,200(KRW 25,050 ×52 hour)      </a:t>
                      </a:r>
                      <a:r>
                        <a:rPr lang="en-US" altLang="ko-KR" sz="14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+52%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288826"/>
                  </a:ext>
                </a:extLst>
              </a:tr>
            </a:tbl>
          </a:graphicData>
        </a:graphic>
      </p:graphicFrame>
      <p:sp>
        <p:nvSpPr>
          <p:cNvPr id="6" name="Google Shape;238;p16">
            <a:extLst>
              <a:ext uri="{FF2B5EF4-FFF2-40B4-BE49-F238E27FC236}">
                <a16:creationId xmlns:a16="http://schemas.microsoft.com/office/drawing/2014/main" id="{8063A8EA-C47C-B06F-67C6-73DF2D23C61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413" y="4637088"/>
            <a:ext cx="1487487" cy="314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6123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2B47D1-FFC8-F1B8-6F8A-C549C2CC3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35" y="427382"/>
            <a:ext cx="5492400" cy="626367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Prohibition of disadvantageous changes to working conditions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D85A130-0CC5-798C-E72E-865DCCB0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235" y="1327350"/>
            <a:ext cx="6833640" cy="3145500"/>
          </a:xfrm>
        </p:spPr>
        <p:txBody>
          <a:bodyPr/>
          <a:lstStyle/>
          <a:p>
            <a:endParaRPr lang="en-US" altLang="ko-KR" sz="1800" dirty="0">
              <a:latin typeface="+mn-ea"/>
              <a:ea typeface="+mn-ea"/>
            </a:endParaRPr>
          </a:p>
          <a:p>
            <a:r>
              <a:rPr lang="en-US" altLang="ko-KR" sz="1800" dirty="0">
                <a:latin typeface="+mj-ea"/>
                <a:ea typeface="+mj-ea"/>
              </a:rPr>
              <a:t>In Korea, the terms of an existing employment contract cannot be changed to the disadvantage of the employee without their consent.</a:t>
            </a:r>
          </a:p>
          <a:p>
            <a:pPr lvl="1"/>
            <a:r>
              <a:rPr lang="en-US" altLang="ko-KR" sz="1600" dirty="0"/>
              <a:t>It is not easy to modify employment contracts with existing employees</a:t>
            </a:r>
            <a:r>
              <a:rPr lang="en-US" altLang="ko-KR" sz="1400" dirty="0"/>
              <a:t>.</a:t>
            </a:r>
            <a:endParaRPr lang="en-US" altLang="ko-KR" sz="1800" dirty="0">
              <a:latin typeface="+mj-ea"/>
              <a:ea typeface="+mj-ea"/>
            </a:endParaRPr>
          </a:p>
          <a:p>
            <a:endParaRPr lang="en-US" altLang="ko-KR" sz="2800" dirty="0">
              <a:latin typeface="+mj-ea"/>
              <a:ea typeface="+mj-ea"/>
            </a:endParaRPr>
          </a:p>
          <a:p>
            <a:r>
              <a:rPr lang="en-US" altLang="ko-KR" sz="1800" dirty="0">
                <a:latin typeface="+mj-ea"/>
                <a:ea typeface="+mj-ea"/>
              </a:rPr>
              <a:t>As a result, many companies have faced a financial burden due to increased labor costs starting this year.</a:t>
            </a:r>
          </a:p>
          <a:p>
            <a:endParaRPr lang="ko-KR" altLang="en-US" dirty="0"/>
          </a:p>
        </p:txBody>
      </p:sp>
      <p:sp>
        <p:nvSpPr>
          <p:cNvPr id="5" name="Google Shape;238;p16">
            <a:extLst>
              <a:ext uri="{FF2B5EF4-FFF2-40B4-BE49-F238E27FC236}">
                <a16:creationId xmlns:a16="http://schemas.microsoft.com/office/drawing/2014/main" id="{C3A8F7CD-E835-0B9B-D170-71A09D996F9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413" y="4637088"/>
            <a:ext cx="1487487" cy="314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8724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D83102-294B-617B-37EA-7E18A6613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392575"/>
            <a:ext cx="6205075" cy="766200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What about performance bonuses?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C023408-3004-EFF0-2B41-1AE2F6BA0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00" y="983673"/>
            <a:ext cx="6845275" cy="2379287"/>
          </a:xfrm>
        </p:spPr>
        <p:txBody>
          <a:bodyPr/>
          <a:lstStyle/>
          <a:p>
            <a:pPr marL="76200" indent="0">
              <a:buNone/>
            </a:pPr>
            <a:endParaRPr lang="en-US" altLang="ko-KR" sz="2000" dirty="0">
              <a:latin typeface="+mj-ea"/>
              <a:ea typeface="+mj-ea"/>
            </a:endParaRPr>
          </a:p>
          <a:p>
            <a:endParaRPr lang="en-US" altLang="ko-KR" sz="2000" dirty="0">
              <a:latin typeface="+mj-ea"/>
              <a:ea typeface="+mj-ea"/>
            </a:endParaRPr>
          </a:p>
          <a:p>
            <a:endParaRPr lang="en-US" altLang="ko-KR" sz="1800" dirty="0">
              <a:latin typeface="+mj-ea"/>
              <a:ea typeface="+mj-ea"/>
            </a:endParaRPr>
          </a:p>
          <a:p>
            <a:endParaRPr lang="en-US" altLang="ko-KR" sz="1800" dirty="0">
              <a:latin typeface="+mj-ea"/>
              <a:ea typeface="+mj-ea"/>
            </a:endParaRPr>
          </a:p>
          <a:p>
            <a:endParaRPr lang="en-US" altLang="ko-KR" sz="1800" dirty="0">
              <a:latin typeface="+mj-ea"/>
              <a:ea typeface="+mj-ea"/>
            </a:endParaRPr>
          </a:p>
          <a:p>
            <a:r>
              <a:rPr lang="en-US" altLang="ko-KR" sz="1600" dirty="0">
                <a:latin typeface="+mj-ea"/>
                <a:ea typeface="+mj-ea"/>
              </a:rPr>
              <a:t>Due to the latest Supreme Court ruling, most allowances are now included in ordinary wages.</a:t>
            </a:r>
          </a:p>
          <a:p>
            <a:endParaRPr lang="en-US" altLang="ko-KR" sz="1600" dirty="0">
              <a:latin typeface="+mj-ea"/>
              <a:ea typeface="+mj-ea"/>
            </a:endParaRPr>
          </a:p>
          <a:p>
            <a:r>
              <a:rPr lang="en-US" altLang="ko-KR" sz="1600" dirty="0">
                <a:latin typeface="+mj-ea"/>
                <a:ea typeface="+mj-ea"/>
              </a:rPr>
              <a:t>Performance bonuses are still not included in ordinary wages. </a:t>
            </a:r>
          </a:p>
          <a:p>
            <a:pPr lvl="1"/>
            <a:r>
              <a:rPr lang="en-US" altLang="ko-KR" sz="1400" dirty="0">
                <a:latin typeface="+mj-ea"/>
                <a:ea typeface="+mj-ea"/>
              </a:rPr>
              <a:t>However, if a minimum amount is guaranteed regardless of performance, that minimum amount is recognized as part of the ordinary wage.</a:t>
            </a:r>
          </a:p>
          <a:p>
            <a:pPr marL="533400" lvl="1" indent="0">
              <a:buNone/>
            </a:pPr>
            <a:r>
              <a:rPr lang="en-US" altLang="ko-KR" sz="1400" dirty="0"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Ex.  1. </a:t>
            </a:r>
            <a:r>
              <a:rPr lang="en-US" altLang="ko-KR" sz="1200" dirty="0">
                <a:latin typeface="+mn-ea"/>
                <a:ea typeface="+mn-ea"/>
                <a:cs typeface="Roboto Condensed Light" panose="02000000000000000000" pitchFamily="2" charset="0"/>
              </a:rPr>
              <a:t>Kevin(Performance Rating A, Received KRW 5M)</a:t>
            </a:r>
          </a:p>
          <a:p>
            <a:pPr marL="533400" lvl="1" indent="0">
              <a:buNone/>
            </a:pPr>
            <a:r>
              <a:rPr lang="en-US" altLang="ko-KR" sz="1200" dirty="0">
                <a:latin typeface="+mn-ea"/>
                <a:ea typeface="+mn-ea"/>
                <a:cs typeface="Roboto Condensed Light" panose="02000000000000000000" pitchFamily="2" charset="0"/>
              </a:rPr>
              <a:t>       2. Mark(Performance Rating B, Received KRW 3M)  </a:t>
            </a:r>
          </a:p>
          <a:p>
            <a:pPr marL="533400" lvl="1" indent="0">
              <a:buNone/>
            </a:pPr>
            <a:r>
              <a:rPr lang="en-US" altLang="ko-KR" sz="1200" dirty="0">
                <a:latin typeface="+mn-ea"/>
                <a:ea typeface="+mn-ea"/>
                <a:cs typeface="Roboto Condensed Light" panose="02000000000000000000" pitchFamily="2" charset="0"/>
              </a:rPr>
              <a:t>       3. </a:t>
            </a:r>
            <a:r>
              <a:rPr lang="en-US" altLang="ko-KR" sz="1200" dirty="0">
                <a:latin typeface="+mn-ea"/>
                <a:ea typeface="+mn-ea"/>
              </a:rPr>
              <a:t>The other remaining employees </a:t>
            </a:r>
            <a:r>
              <a:rPr lang="en-US" altLang="ko-KR" sz="1200" dirty="0">
                <a:latin typeface="+mn-ea"/>
                <a:ea typeface="+mn-ea"/>
                <a:cs typeface="Roboto Condensed Light" panose="02000000000000000000" pitchFamily="2" charset="0"/>
              </a:rPr>
              <a:t>(Performance Rating C, Received KRW 1M)  </a:t>
            </a:r>
          </a:p>
          <a:p>
            <a:pPr marL="533400" lvl="1" indent="0">
              <a:buNone/>
            </a:pPr>
            <a:r>
              <a:rPr lang="en-US" altLang="ko-KR" sz="1400" dirty="0"/>
              <a:t>          </a:t>
            </a:r>
            <a:r>
              <a:rPr lang="en-US" altLang="ko-KR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: </a:t>
            </a:r>
            <a:r>
              <a:rPr lang="en-US" altLang="ko-KR" sz="1200" b="1" u="sng" dirty="0"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In this case, KRW 1 million is included in the ordinary wage.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2434617C-8880-D0C5-4BE4-858E14DE58AB}"/>
              </a:ext>
            </a:extLst>
          </p:cNvPr>
          <p:cNvGraphicFramePr>
            <a:graphicFrameLocks noGrp="1"/>
          </p:cNvGraphicFramePr>
          <p:nvPr/>
        </p:nvGraphicFramePr>
        <p:xfrm>
          <a:off x="568035" y="3531534"/>
          <a:ext cx="6151419" cy="1310629"/>
        </p:xfrm>
        <a:graphic>
          <a:graphicData uri="http://schemas.openxmlformats.org/drawingml/2006/table">
            <a:tbl>
              <a:tblPr firstRow="1" bandRow="1">
                <a:tableStyleId>{E27665BA-8202-44FC-AD62-C9F0E3EA811A}</a:tableStyleId>
              </a:tblPr>
              <a:tblGrid>
                <a:gridCol w="6151419">
                  <a:extLst>
                    <a:ext uri="{9D8B030D-6E8A-4147-A177-3AD203B41FA5}">
                      <a16:colId xmlns:a16="http://schemas.microsoft.com/office/drawing/2014/main" val="1047450754"/>
                    </a:ext>
                  </a:extLst>
                </a:gridCol>
              </a:tblGrid>
              <a:tr h="131062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211829"/>
                  </a:ext>
                </a:extLst>
              </a:tr>
            </a:tbl>
          </a:graphicData>
        </a:graphic>
      </p:graphicFrame>
      <p:sp>
        <p:nvSpPr>
          <p:cNvPr id="7" name="Google Shape;238;p16">
            <a:extLst>
              <a:ext uri="{FF2B5EF4-FFF2-40B4-BE49-F238E27FC236}">
                <a16:creationId xmlns:a16="http://schemas.microsoft.com/office/drawing/2014/main" id="{67982AFE-4791-2AA5-FE3B-FCC26AC6D72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413" y="4637088"/>
            <a:ext cx="1487487" cy="314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7490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8C7C4D-1B84-34E3-1E7C-E7B5EFE9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2575"/>
            <a:ext cx="6306675" cy="766200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  Changes in Ordinary Wage</a:t>
            </a:r>
            <a:br>
              <a:rPr lang="en-US" altLang="ko-KR" dirty="0">
                <a:latin typeface="+mj-ea"/>
                <a:ea typeface="+mj-ea"/>
              </a:rPr>
            </a:br>
            <a:r>
              <a:rPr lang="en-US" altLang="ko-KR" dirty="0">
                <a:latin typeface="+mj-ea"/>
                <a:ea typeface="+mj-ea"/>
              </a:rPr>
              <a:t>  (Supreme Court Ruling on December 19, 2024)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06CF974-2F79-62B5-4E7E-3F54C53EC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27350"/>
            <a:ext cx="6946875" cy="3145500"/>
          </a:xfrm>
        </p:spPr>
        <p:txBody>
          <a:bodyPr/>
          <a:lstStyle/>
          <a:p>
            <a:r>
              <a:rPr lang="en-US" altLang="ko-KR" sz="1600" dirty="0">
                <a:latin typeface="+mj-ea"/>
                <a:ea typeface="+mj-ea"/>
              </a:rPr>
              <a:t>Starting this year, ordinary wages have increased significantly, which is expected to lead to more labor disputes.</a:t>
            </a:r>
          </a:p>
          <a:p>
            <a:endParaRPr lang="en-US" altLang="ko-KR" sz="1600" dirty="0">
              <a:latin typeface="+mj-ea"/>
              <a:ea typeface="+mj-ea"/>
            </a:endParaRPr>
          </a:p>
          <a:p>
            <a:r>
              <a:rPr lang="en-US" altLang="ko-KR" sz="1600" dirty="0">
                <a:latin typeface="+mj-ea"/>
                <a:ea typeface="+mj-ea"/>
              </a:rPr>
              <a:t>This Supreme Court ruling does not apply retroactively.</a:t>
            </a:r>
          </a:p>
          <a:p>
            <a:pPr marL="76200" indent="0">
              <a:buNone/>
            </a:pPr>
            <a:endParaRPr lang="en-US" altLang="ko-KR" sz="1800" dirty="0">
              <a:latin typeface="+mj-ea"/>
              <a:ea typeface="+mj-ea"/>
            </a:endParaRPr>
          </a:p>
          <a:p>
            <a:r>
              <a:rPr lang="en-US" altLang="ko-KR" sz="1600" dirty="0">
                <a:latin typeface="+mj-ea"/>
                <a:ea typeface="+mj-ea"/>
              </a:rPr>
              <a:t>In corporate HR, it is essential to be aware of changes in ordinary wages when drafting new employment contracts.</a:t>
            </a:r>
          </a:p>
          <a:p>
            <a:endParaRPr lang="ko-KR" altLang="en-US" dirty="0"/>
          </a:p>
        </p:txBody>
      </p:sp>
      <p:sp>
        <p:nvSpPr>
          <p:cNvPr id="5" name="Google Shape;238;p16">
            <a:extLst>
              <a:ext uri="{FF2B5EF4-FFF2-40B4-BE49-F238E27FC236}">
                <a16:creationId xmlns:a16="http://schemas.microsoft.com/office/drawing/2014/main" id="{CE72F424-0770-60E4-02A0-C39511677A0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413" y="4637088"/>
            <a:ext cx="1487487" cy="314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0190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AFD963-0BC7-1185-2077-1BC3164F0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2575"/>
            <a:ext cx="6306675" cy="766200"/>
          </a:xfrm>
        </p:spPr>
        <p:txBody>
          <a:bodyPr/>
          <a:lstStyle/>
          <a:p>
            <a:br>
              <a:rPr lang="en-US" altLang="ko-KR" dirty="0">
                <a:latin typeface="+mj-ea"/>
                <a:ea typeface="+mj-ea"/>
              </a:rPr>
            </a:br>
            <a:r>
              <a:rPr lang="en-US" altLang="ko-KR" dirty="0">
                <a:latin typeface="+mj-ea"/>
                <a:ea typeface="+mj-ea"/>
              </a:rPr>
              <a:t>  Other important issues</a:t>
            </a:r>
            <a:br>
              <a:rPr lang="en-US" altLang="ko-KR" dirty="0">
                <a:latin typeface="+mj-ea"/>
                <a:ea typeface="+mj-ea"/>
              </a:rPr>
            </a:b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0D328B-22C3-4C00-D1EA-2FE3D9FF6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464657"/>
            <a:ext cx="6946875" cy="3286267"/>
          </a:xfrm>
        </p:spPr>
        <p:txBody>
          <a:bodyPr/>
          <a:lstStyle/>
          <a:p>
            <a:endParaRPr lang="en-US" altLang="ko-KR" sz="1600" dirty="0">
              <a:latin typeface="+mj-ea"/>
              <a:ea typeface="+mj-ea"/>
            </a:endParaRPr>
          </a:p>
          <a:p>
            <a:r>
              <a:rPr lang="en-US" altLang="ko-KR" sz="1600" dirty="0">
                <a:latin typeface="+mj-ea"/>
                <a:ea typeface="+mj-ea"/>
              </a:rPr>
              <a:t>In South Korea, when calculating severance pay(</a:t>
            </a:r>
            <a:r>
              <a:rPr lang="ko-KR" altLang="en-US" sz="1600" dirty="0">
                <a:latin typeface="+mj-ea"/>
                <a:ea typeface="+mj-ea"/>
              </a:rPr>
              <a:t>퇴직금</a:t>
            </a:r>
            <a:r>
              <a:rPr lang="en-US" altLang="ko-KR" sz="1600" dirty="0">
                <a:latin typeface="+mj-ea"/>
                <a:ea typeface="+mj-ea"/>
              </a:rPr>
              <a:t>), the legal concept of </a:t>
            </a:r>
            <a:r>
              <a:rPr lang="en-US" altLang="ko-KR" sz="1600" b="1" dirty="0">
                <a:latin typeface="+mj-ea"/>
                <a:ea typeface="+mj-ea"/>
              </a:rPr>
              <a:t>average wage(</a:t>
            </a:r>
            <a:r>
              <a:rPr lang="ko-KR" altLang="en-US" sz="1600" b="1" dirty="0">
                <a:latin typeface="+mj-ea"/>
                <a:ea typeface="+mj-ea"/>
              </a:rPr>
              <a:t>평균임금</a:t>
            </a:r>
            <a:r>
              <a:rPr lang="en-US" altLang="ko-KR" sz="1600" b="1" dirty="0">
                <a:latin typeface="+mj-ea"/>
                <a:ea typeface="+mj-ea"/>
              </a:rPr>
              <a:t>)</a:t>
            </a:r>
            <a:r>
              <a:rPr lang="en-US" altLang="ko-KR" sz="1600" dirty="0">
                <a:latin typeface="+mj-ea"/>
                <a:ea typeface="+mj-ea"/>
              </a:rPr>
              <a:t> is used instead of </a:t>
            </a:r>
            <a:r>
              <a:rPr lang="en-US" altLang="ko-KR" sz="1600" b="1" dirty="0">
                <a:latin typeface="+mj-ea"/>
                <a:ea typeface="+mj-ea"/>
              </a:rPr>
              <a:t>ordinary wage</a:t>
            </a:r>
            <a:r>
              <a:rPr lang="en-US" altLang="ko-KR" sz="1600" dirty="0">
                <a:latin typeface="+mj-ea"/>
                <a:ea typeface="+mj-ea"/>
              </a:rPr>
              <a:t>.</a:t>
            </a:r>
            <a:endParaRPr lang="en-US" altLang="ko-KR" sz="2000" dirty="0">
              <a:latin typeface="+mj-ea"/>
              <a:ea typeface="+mj-ea"/>
            </a:endParaRPr>
          </a:p>
          <a:p>
            <a:pPr marL="76200" indent="0">
              <a:buNone/>
            </a:pPr>
            <a:r>
              <a:rPr lang="en-US" altLang="ko-KR" sz="1400" dirty="0">
                <a:latin typeface="+mj-ea"/>
                <a:ea typeface="+mj-ea"/>
              </a:rPr>
              <a:t>	The formula for calculating </a:t>
            </a:r>
            <a:r>
              <a:rPr lang="en-US" altLang="ko-KR" sz="1400" b="1" dirty="0">
                <a:latin typeface="+mj-ea"/>
                <a:ea typeface="+mj-ea"/>
              </a:rPr>
              <a:t>severance pay</a:t>
            </a:r>
            <a:r>
              <a:rPr lang="en-US" altLang="ko-KR" sz="1400" dirty="0">
                <a:latin typeface="+mj-ea"/>
                <a:ea typeface="+mj-ea"/>
              </a:rPr>
              <a:t>: </a:t>
            </a:r>
          </a:p>
          <a:p>
            <a:pPr marL="76200" indent="0">
              <a:buNone/>
            </a:pPr>
            <a:r>
              <a:rPr lang="en-US" altLang="ko-KR" sz="1400" dirty="0">
                <a:latin typeface="+mj-ea"/>
                <a:ea typeface="+mj-ea"/>
              </a:rPr>
              <a:t>              (Average wage) × (30 days) × (Years of continuous service)</a:t>
            </a:r>
          </a:p>
          <a:p>
            <a:pPr marL="76200" indent="0">
              <a:buNone/>
            </a:pPr>
            <a:endParaRPr lang="en-US" altLang="ko-KR" sz="1400" dirty="0">
              <a:latin typeface="+mj-ea"/>
              <a:ea typeface="+mj-ea"/>
            </a:endParaRPr>
          </a:p>
          <a:p>
            <a:r>
              <a:rPr lang="en-US" altLang="ko-KR" sz="1600" dirty="0">
                <a:latin typeface="+mj-ea"/>
                <a:ea typeface="+mj-ea"/>
              </a:rPr>
              <a:t>A lawsuit is currently underway regarding whether </a:t>
            </a:r>
            <a:r>
              <a:rPr lang="en-US" altLang="ko-KR" sz="1600" b="1" dirty="0">
                <a:latin typeface="+mj-ea"/>
                <a:ea typeface="+mj-ea"/>
              </a:rPr>
              <a:t>management performance bonuses</a:t>
            </a:r>
            <a:r>
              <a:rPr lang="en-US" altLang="ko-KR" sz="1600" dirty="0">
                <a:latin typeface="+mj-ea"/>
                <a:ea typeface="+mj-ea"/>
              </a:rPr>
              <a:t> should be included in the </a:t>
            </a:r>
            <a:r>
              <a:rPr lang="en-US" altLang="ko-KR" sz="1600" b="1" dirty="0">
                <a:latin typeface="+mj-ea"/>
                <a:ea typeface="+mj-ea"/>
              </a:rPr>
              <a:t>calculation of the average wage</a:t>
            </a:r>
            <a:r>
              <a:rPr lang="en-US" altLang="ko-KR" sz="1600" dirty="0">
                <a:latin typeface="+mj-ea"/>
                <a:ea typeface="+mj-ea"/>
              </a:rPr>
              <a:t>.</a:t>
            </a:r>
          </a:p>
          <a:p>
            <a:pPr lvl="1"/>
            <a:r>
              <a:rPr lang="en-US" altLang="ko-KR" sz="1400" dirty="0">
                <a:latin typeface="+mj-ea"/>
                <a:ea typeface="+mj-ea"/>
              </a:rPr>
              <a:t>A final ruling by the Supreme Court is anticipated within this year.</a:t>
            </a:r>
          </a:p>
          <a:p>
            <a:endParaRPr lang="en-US" altLang="ko-KR" sz="2000" dirty="0">
              <a:latin typeface="+mj-ea"/>
              <a:ea typeface="+mj-ea"/>
            </a:endParaRPr>
          </a:p>
          <a:p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5" name="Google Shape;238;p16">
            <a:extLst>
              <a:ext uri="{FF2B5EF4-FFF2-40B4-BE49-F238E27FC236}">
                <a16:creationId xmlns:a16="http://schemas.microsoft.com/office/drawing/2014/main" id="{6BEF6825-7702-8F9A-C825-082C3E80EFF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413" y="4637088"/>
            <a:ext cx="1487487" cy="314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6460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186799" y="3180284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Introduction</a:t>
            </a:r>
            <a:endParaRPr sz="4800" dirty="0"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000" b="1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" name="Google Shape;238;p16">
            <a:extLst>
              <a:ext uri="{FF2B5EF4-FFF2-40B4-BE49-F238E27FC236}">
                <a16:creationId xmlns:a16="http://schemas.microsoft.com/office/drawing/2014/main" id="{FD71BC34-07E5-3113-F9D1-8599D65EF99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413" y="4637088"/>
            <a:ext cx="1487487" cy="314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5281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661A74B-AD39-4C32-B298-AD26DE16261D}"/>
              </a:ext>
            </a:extLst>
          </p:cNvPr>
          <p:cNvSpPr txBox="1"/>
          <p:nvPr/>
        </p:nvSpPr>
        <p:spPr>
          <a:xfrm>
            <a:off x="2969975" y="2156251"/>
            <a:ext cx="29296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tx1"/>
                </a:solidFill>
                <a:latin typeface="Roboto Condensed"/>
                <a:ea typeface="Roboto Condensed"/>
                <a:sym typeface="Roboto Condensed"/>
              </a:rPr>
              <a:t>The End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25737C2-54E9-4195-867A-C77015821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045" y="3741735"/>
            <a:ext cx="2009955" cy="13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65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416271" y="1157475"/>
            <a:ext cx="6640136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da-DK" altLang="ko-KR" sz="3200" dirty="0"/>
              <a:t>Serious Accidents Punishment Act</a:t>
            </a:r>
            <a:br>
              <a:rPr lang="da-DK" altLang="ko-KR" sz="3200" dirty="0"/>
            </a:br>
            <a:r>
              <a:rPr lang="da-DK" altLang="ko-KR" sz="3200" dirty="0"/>
              <a:t>(SAPA)</a:t>
            </a:r>
            <a:br>
              <a:rPr lang="da-DK" altLang="ko-KR" sz="3200" dirty="0"/>
            </a:br>
            <a:r>
              <a:rPr lang="da-DK" altLang="ko-KR" sz="3200" dirty="0"/>
              <a:t>- </a:t>
            </a:r>
            <a:r>
              <a:rPr lang="en-US" altLang="ko-KR" sz="2000" dirty="0"/>
              <a:t>Understanding the Background, Key Provisions, and Practical Applications</a:t>
            </a:r>
            <a:br>
              <a:rPr lang="en-US" altLang="ko-KR" sz="2400" dirty="0"/>
            </a:br>
            <a:endParaRPr sz="4000" b="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61E985B-CA64-4DFF-BFBA-402F516AB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407" y="2889157"/>
            <a:ext cx="2009955" cy="1329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FFB5B5-7E79-C108-28C0-EF3394CD6A65}"/>
              </a:ext>
            </a:extLst>
          </p:cNvPr>
          <p:cNvSpPr txBox="1"/>
          <p:nvPr/>
        </p:nvSpPr>
        <p:spPr>
          <a:xfrm>
            <a:off x="299406" y="291313"/>
            <a:ext cx="155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altLang="ko-KR" sz="2000" b="0" i="1" u="sng" dirty="0"/>
              <a:t>SESSION 2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44277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>
            <a:spLocks noGrp="1"/>
          </p:cNvSpPr>
          <p:nvPr>
            <p:ph type="ctrTitle" idx="4294967295"/>
          </p:nvPr>
        </p:nvSpPr>
        <p:spPr>
          <a:xfrm>
            <a:off x="3206187" y="19918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Peter S. Lee</a:t>
            </a:r>
            <a:br>
              <a:rPr lang="en-US" sz="2400" b="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</a:br>
            <a:br>
              <a:rPr lang="en-US" sz="2400" b="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</a:br>
            <a:r>
              <a:rPr lang="en" altLang="ko-KR" sz="2400" b="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Attorney at Law (Washington D.C., U.S.A.)</a:t>
            </a:r>
            <a:br>
              <a:rPr lang="en" altLang="ko-KR" sz="2400" b="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</a:br>
            <a:br>
              <a:rPr lang="en" altLang="ko-KR" sz="2400" b="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</a:br>
            <a:r>
              <a:rPr lang="en" altLang="ko-KR" sz="2400" b="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e-mail: </a:t>
            </a:r>
            <a:r>
              <a:rPr lang="en-US" altLang="ko-KR" sz="2400" b="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sklee@jinandkim.com</a:t>
            </a:r>
            <a:br>
              <a:rPr lang="en" altLang="ko-KR" sz="2400" b="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</a:br>
            <a:br>
              <a:rPr lang="en" altLang="ko-KR" b="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</a:br>
            <a:r>
              <a:rPr lang="pl-PL" altLang="ko-KR" sz="240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Jin &amp; Kim, PLC</a:t>
            </a:r>
            <a:r>
              <a:rPr lang="pl-PL" altLang="ko-KR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 </a:t>
            </a:r>
            <a:r>
              <a:rPr lang="en-US" altLang="ko-KR" b="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- </a:t>
            </a:r>
            <a:r>
              <a:rPr lang="pl-PL" altLang="ko-KR" sz="1800" b="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https://www.jinandkim.com</a:t>
            </a:r>
            <a:br>
              <a:rPr lang="en" altLang="ko-KR" sz="2400" b="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</a:br>
            <a:endParaRPr lang="en-US" sz="2400" b="0" dirty="0">
              <a:solidFill>
                <a:schemeClr val="dk1"/>
              </a:solidFill>
              <a:latin typeface="Roboto Condensed Light"/>
              <a:ea typeface="Roboto Condensed Light"/>
              <a:sym typeface="Roboto Condensed Light"/>
            </a:endParaRPr>
          </a:p>
        </p:txBody>
      </p:sp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36A8C99-972E-48FA-A79B-4A8D2A02F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5762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Contents</a:t>
            </a:r>
            <a:endParaRPr sz="2400"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498708" y="1605425"/>
            <a:ext cx="8163154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dirty="0"/>
              <a:t>1. Background and Purpose</a:t>
            </a:r>
          </a:p>
          <a:p>
            <a:r>
              <a:rPr lang="en-US" altLang="ko-KR" dirty="0"/>
              <a:t>2. Key Provisions</a:t>
            </a:r>
          </a:p>
          <a:p>
            <a:r>
              <a:rPr lang="en-US" altLang="ko-KR" dirty="0"/>
              <a:t>3. Comparison with Industrial Safety and Health Act (ISHA)</a:t>
            </a:r>
          </a:p>
          <a:p>
            <a:r>
              <a:rPr lang="en-US" altLang="ko-KR" dirty="0"/>
              <a:t>4. Case Analysis</a:t>
            </a:r>
          </a:p>
          <a:p>
            <a:r>
              <a:rPr lang="en-US" altLang="ko-KR" dirty="0"/>
              <a:t>5. Administrative Actions After an Accident</a:t>
            </a:r>
          </a:p>
          <a:p>
            <a:r>
              <a:rPr lang="en-US" altLang="ko-KR" dirty="0"/>
              <a:t>6. Practical Preventive Measures</a:t>
            </a:r>
          </a:p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 altLang="ko-KR" dirty="0"/>
              <a:t>Q &amp; A</a:t>
            </a:r>
            <a:endParaRPr lang="en-US" altLang="ko-KR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dirty="0"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01319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186799" y="3136200"/>
            <a:ext cx="565606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da-DK" altLang="ko-KR" sz="3600" dirty="0"/>
              <a:t>Background and Purpose</a:t>
            </a: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000" b="1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2056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-1" y="392575"/>
            <a:ext cx="665401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1. </a:t>
            </a:r>
            <a:r>
              <a:rPr lang="da-DK" altLang="ko-KR" sz="2000" dirty="0"/>
              <a:t>Background and Purpose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0" y="1018910"/>
            <a:ext cx="9144000" cy="3933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dirty="0"/>
              <a:t>A. Background &amp; Need for the Act</a:t>
            </a:r>
          </a:p>
          <a:p>
            <a:pPr lvl="1"/>
            <a:r>
              <a:rPr lang="da-DK" altLang="ko-KR" sz="2000" dirty="0"/>
              <a:t>Repeated industrial &amp; public disasters despite existing laws.</a:t>
            </a:r>
          </a:p>
          <a:p>
            <a:pPr lvl="1"/>
            <a:r>
              <a:rPr lang="da-DK" altLang="ko-KR" sz="2000" u="sng" dirty="0"/>
              <a:t>Industrial Safety and Health Act (ISHA) was insufficient – mostly penalized on-site managers, not executives.</a:t>
            </a:r>
          </a:p>
          <a:p>
            <a:pPr lvl="1"/>
            <a:r>
              <a:rPr lang="da-DK" altLang="ko-KR" sz="2000" dirty="0"/>
              <a:t>Major Accidents:</a:t>
            </a:r>
          </a:p>
          <a:p>
            <a:pPr lvl="2"/>
            <a:r>
              <a:rPr lang="da-DK" altLang="ko-KR" sz="1600" dirty="0"/>
              <a:t>Industrial: Taean Power Plant (2018), Icheon Fire (2020), Gas Leak (2020)</a:t>
            </a:r>
          </a:p>
          <a:p>
            <a:pPr lvl="2"/>
            <a:r>
              <a:rPr lang="da-DK" altLang="ko-KR" sz="1600" dirty="0"/>
              <a:t>Public: Sewol Ferry (2014), Humidifier Disinfectant (2020), Gwangju Collapse (2021)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2309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31714956-4934-52CD-FE20-BA53EAA20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>
            <a:extLst>
              <a:ext uri="{FF2B5EF4-FFF2-40B4-BE49-F238E27FC236}">
                <a16:creationId xmlns:a16="http://schemas.microsoft.com/office/drawing/2014/main" id="{598B1868-B3C8-4AC8-CF27-4F401FB114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392575"/>
            <a:ext cx="665401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1. </a:t>
            </a:r>
            <a:r>
              <a:rPr lang="da-DK" altLang="ko-KR" sz="2000" dirty="0"/>
              <a:t>Background and Purpose</a:t>
            </a:r>
            <a:endParaRPr dirty="0"/>
          </a:p>
        </p:txBody>
      </p:sp>
      <p:sp>
        <p:nvSpPr>
          <p:cNvPr id="237" name="Google Shape;237;p16">
            <a:extLst>
              <a:ext uri="{FF2B5EF4-FFF2-40B4-BE49-F238E27FC236}">
                <a16:creationId xmlns:a16="http://schemas.microsoft.com/office/drawing/2014/main" id="{18C997F9-1B8F-0ED0-0B30-B4FB7109B3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" y="775675"/>
            <a:ext cx="9144000" cy="3933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dirty="0"/>
              <a:t>B. </a:t>
            </a:r>
            <a:r>
              <a:rPr lang="da-DK" altLang="ko-KR" dirty="0"/>
              <a:t>Core Problems &amp; Legal Gaps</a:t>
            </a:r>
          </a:p>
          <a:p>
            <a:pPr lvl="1"/>
            <a:r>
              <a:rPr lang="en-US" altLang="ko-KR" sz="2000" u="sng" dirty="0"/>
              <a:t>Weak corporate safety systems – No structured prevention measures</a:t>
            </a:r>
          </a:p>
          <a:p>
            <a:pPr lvl="1"/>
            <a:r>
              <a:rPr lang="en-US" altLang="ko-KR" sz="2000" dirty="0"/>
              <a:t>Passive employer approach – Cost-cutting prioritized over safety</a:t>
            </a:r>
          </a:p>
          <a:p>
            <a:pPr lvl="1"/>
            <a:r>
              <a:rPr lang="en-US" altLang="ko-KR" sz="2000" dirty="0"/>
              <a:t>Legal gaps in ISHA – Focused on on-site managers, lacked executive accountability</a:t>
            </a:r>
          </a:p>
        </p:txBody>
      </p:sp>
      <p:sp>
        <p:nvSpPr>
          <p:cNvPr id="238" name="Google Shape;238;p16">
            <a:extLst>
              <a:ext uri="{FF2B5EF4-FFF2-40B4-BE49-F238E27FC236}">
                <a16:creationId xmlns:a16="http://schemas.microsoft.com/office/drawing/2014/main" id="{C8A7E51C-015A-A4DD-E712-6C1E95601BC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3908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114865FD-55F4-D048-F316-8681EA13B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>
            <a:extLst>
              <a:ext uri="{FF2B5EF4-FFF2-40B4-BE49-F238E27FC236}">
                <a16:creationId xmlns:a16="http://schemas.microsoft.com/office/drawing/2014/main" id="{00412377-1D77-5BD1-7D0E-22946D4E13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392575"/>
            <a:ext cx="665401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1. </a:t>
            </a:r>
            <a:r>
              <a:rPr lang="da-DK" altLang="ko-KR" sz="2000" dirty="0"/>
              <a:t>Background and Purpose</a:t>
            </a:r>
            <a:endParaRPr dirty="0"/>
          </a:p>
        </p:txBody>
      </p:sp>
      <p:sp>
        <p:nvSpPr>
          <p:cNvPr id="237" name="Google Shape;237;p16">
            <a:extLst>
              <a:ext uri="{FF2B5EF4-FFF2-40B4-BE49-F238E27FC236}">
                <a16:creationId xmlns:a16="http://schemas.microsoft.com/office/drawing/2014/main" id="{F12BEBDC-7423-4279-69A2-D0C3F5A578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018910"/>
            <a:ext cx="9144000" cy="3933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dirty="0"/>
              <a:t>C. Serious Accidents Punishment Act – Key Changes</a:t>
            </a:r>
          </a:p>
          <a:p>
            <a:pPr lvl="1"/>
            <a:r>
              <a:rPr lang="en-US" altLang="ko-KR" sz="2000" u="sng" dirty="0"/>
              <a:t>Holds executives accountable for workplace safety failures.</a:t>
            </a:r>
          </a:p>
          <a:p>
            <a:pPr lvl="1"/>
            <a:r>
              <a:rPr lang="en-US" altLang="ko-KR" sz="2000" dirty="0"/>
              <a:t>Enforces stricter penalties for violations.</a:t>
            </a:r>
          </a:p>
          <a:p>
            <a:pPr lvl="1"/>
            <a:r>
              <a:rPr lang="en-US" altLang="ko-KR" sz="2000" dirty="0"/>
              <a:t>Who is Responsible? </a:t>
            </a:r>
          </a:p>
          <a:p>
            <a:pPr lvl="2"/>
            <a:r>
              <a:rPr lang="en-US" altLang="ko-KR" sz="1600" dirty="0"/>
              <a:t>Expands liability beyond workplaces (i.e., businesses) to public institutions.</a:t>
            </a:r>
          </a:p>
        </p:txBody>
      </p:sp>
      <p:sp>
        <p:nvSpPr>
          <p:cNvPr id="238" name="Google Shape;238;p16">
            <a:extLst>
              <a:ext uri="{FF2B5EF4-FFF2-40B4-BE49-F238E27FC236}">
                <a16:creationId xmlns:a16="http://schemas.microsoft.com/office/drawing/2014/main" id="{E2D6F50E-18D0-FDA1-9944-73B430A2D21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 dirty="0"/>
          </a:p>
        </p:txBody>
      </p:sp>
      <p:sp>
        <p:nvSpPr>
          <p:cNvPr id="2" name="Google Shape;238;p16">
            <a:extLst>
              <a:ext uri="{FF2B5EF4-FFF2-40B4-BE49-F238E27FC236}">
                <a16:creationId xmlns:a16="http://schemas.microsoft.com/office/drawing/2014/main" id="{3B09BA36-ACE8-BA30-4E86-454723AA7549}"/>
              </a:ext>
            </a:extLst>
          </p:cNvPr>
          <p:cNvSpPr txBox="1">
            <a:spLocks/>
          </p:cNvSpPr>
          <p:nvPr/>
        </p:nvSpPr>
        <p:spPr>
          <a:xfrm>
            <a:off x="7618413" y="4637088"/>
            <a:ext cx="1487487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27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457117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>
          <a:extLst>
            <a:ext uri="{FF2B5EF4-FFF2-40B4-BE49-F238E27FC236}">
              <a16:creationId xmlns:a16="http://schemas.microsoft.com/office/drawing/2014/main" id="{2BA4EB72-E566-880E-E6DB-67233D21F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>
            <a:extLst>
              <a:ext uri="{FF2B5EF4-FFF2-40B4-BE49-F238E27FC236}">
                <a16:creationId xmlns:a16="http://schemas.microsoft.com/office/drawing/2014/main" id="{1EFC2B0D-2E24-6187-DC59-7EC28B012B7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6799" y="3136200"/>
            <a:ext cx="565606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altLang="ko-KR" sz="3600" dirty="0"/>
              <a:t>Key Provisions</a:t>
            </a:r>
            <a:endParaRPr lang="da-DK" altLang="ko-KR" sz="3600" dirty="0"/>
          </a:p>
        </p:txBody>
      </p:sp>
      <p:sp>
        <p:nvSpPr>
          <p:cNvPr id="223" name="Google Shape;223;p14">
            <a:extLst>
              <a:ext uri="{FF2B5EF4-FFF2-40B4-BE49-F238E27FC236}">
                <a16:creationId xmlns:a16="http://schemas.microsoft.com/office/drawing/2014/main" id="{B3FAA12F-4DDF-1C3B-7448-E928E5BC3F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224" name="Google Shape;224;p14">
            <a:extLst>
              <a:ext uri="{FF2B5EF4-FFF2-40B4-BE49-F238E27FC236}">
                <a16:creationId xmlns:a16="http://schemas.microsoft.com/office/drawing/2014/main" id="{57477810-8BF8-6EAF-90A3-DEFB0C529619}"/>
              </a:ext>
            </a:extLst>
          </p:cNvPr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44197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4D8D8A98-D1C9-DB5A-6A20-55292880F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>
            <a:extLst>
              <a:ext uri="{FF2B5EF4-FFF2-40B4-BE49-F238E27FC236}">
                <a16:creationId xmlns:a16="http://schemas.microsoft.com/office/drawing/2014/main" id="{F5A449DE-CEA9-4350-4C9F-D8EB1B1953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392575"/>
            <a:ext cx="665401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2. </a:t>
            </a:r>
            <a:r>
              <a:rPr lang="en-US" altLang="ko-KR" sz="2000" dirty="0"/>
              <a:t>Key Provisions</a:t>
            </a:r>
            <a:endParaRPr dirty="0"/>
          </a:p>
        </p:txBody>
      </p:sp>
      <p:sp>
        <p:nvSpPr>
          <p:cNvPr id="237" name="Google Shape;237;p16">
            <a:extLst>
              <a:ext uri="{FF2B5EF4-FFF2-40B4-BE49-F238E27FC236}">
                <a16:creationId xmlns:a16="http://schemas.microsoft.com/office/drawing/2014/main" id="{1468D7AC-7E49-0B59-1D87-B87560336B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38600" y="-61993"/>
            <a:ext cx="9144000" cy="3933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dirty="0"/>
              <a:t>A. </a:t>
            </a:r>
            <a:r>
              <a:rPr lang="en-US" altLang="ko-KR" u="sng" dirty="0"/>
              <a:t>Types</a:t>
            </a:r>
            <a:r>
              <a:rPr lang="en-US" altLang="ko-KR" dirty="0"/>
              <a:t> of Serious Accidents (Article 2)</a:t>
            </a:r>
          </a:p>
          <a:p>
            <a:pPr marL="76200" indent="0">
              <a:buNone/>
            </a:pPr>
            <a:endParaRPr lang="en-US" altLang="ko-KR" dirty="0"/>
          </a:p>
        </p:txBody>
      </p:sp>
      <p:sp>
        <p:nvSpPr>
          <p:cNvPr id="238" name="Google Shape;238;p16">
            <a:extLst>
              <a:ext uri="{FF2B5EF4-FFF2-40B4-BE49-F238E27FC236}">
                <a16:creationId xmlns:a16="http://schemas.microsoft.com/office/drawing/2014/main" id="{DDF5AFDB-CF71-5501-80E3-59E37A1B9C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 dirty="0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C684AD42-AA63-5B5C-93D9-4F40C82AA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697658"/>
              </p:ext>
            </p:extLst>
          </p:nvPr>
        </p:nvGraphicFramePr>
        <p:xfrm>
          <a:off x="452346" y="2054175"/>
          <a:ext cx="7165654" cy="2453640"/>
        </p:xfrm>
        <a:graphic>
          <a:graphicData uri="http://schemas.openxmlformats.org/drawingml/2006/table">
            <a:tbl>
              <a:tblPr firstRow="1" firstCol="1" bandRow="1">
                <a:tableStyleId>{E27665BA-8202-44FC-AD62-C9F0E3EA811A}</a:tableStyleId>
              </a:tblPr>
              <a:tblGrid>
                <a:gridCol w="1116594">
                  <a:extLst>
                    <a:ext uri="{9D8B030D-6E8A-4147-A177-3AD203B41FA5}">
                      <a16:colId xmlns:a16="http://schemas.microsoft.com/office/drawing/2014/main" val="3121705195"/>
                    </a:ext>
                  </a:extLst>
                </a:gridCol>
                <a:gridCol w="2895128">
                  <a:extLst>
                    <a:ext uri="{9D8B030D-6E8A-4147-A177-3AD203B41FA5}">
                      <a16:colId xmlns:a16="http://schemas.microsoft.com/office/drawing/2014/main" val="322177228"/>
                    </a:ext>
                  </a:extLst>
                </a:gridCol>
                <a:gridCol w="3153932">
                  <a:extLst>
                    <a:ext uri="{9D8B030D-6E8A-4147-A177-3AD203B41FA5}">
                      <a16:colId xmlns:a16="http://schemas.microsoft.com/office/drawing/2014/main" val="4113621114"/>
                    </a:ext>
                  </a:extLst>
                </a:gridCol>
              </a:tblGrid>
              <a:tr h="20193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Category</a:t>
                      </a:r>
                      <a:endParaRPr lang="ko-KR" altLang="en-US" sz="16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Serious Industrial Accidents</a:t>
                      </a:r>
                      <a:endParaRPr lang="ko-KR" altLang="en-US" sz="16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Serious Public Accidents</a:t>
                      </a:r>
                      <a:endParaRPr lang="ko-KR" altLang="en-US" sz="16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622543"/>
                  </a:ext>
                </a:extLst>
              </a:tr>
              <a:tr h="38481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Who is affected?</a:t>
                      </a:r>
                      <a:endParaRPr lang="ko-KR" altLang="en-US" sz="1600" b="1" i="0" u="none" strike="noStrike" cap="none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Workers injured while working</a:t>
                      </a:r>
                      <a:endParaRPr lang="ko-KR" altLang="en-US" sz="1600" b="0" i="0" u="none" strike="noStrike" cap="none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Accidents in public-use facilities or transportation</a:t>
                      </a:r>
                      <a:endParaRPr lang="ko-KR" altLang="en-US" sz="16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18503600"/>
                  </a:ext>
                </a:extLst>
              </a:tr>
              <a:tr h="712918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Main Causes</a:t>
                      </a:r>
                      <a:endParaRPr lang="ko-KR" altLang="en-US" sz="1600" b="1" i="0" u="none" strike="noStrike" cap="none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Workplace fatalities, injuries, occupational diseases</a:t>
                      </a:r>
                      <a:endParaRPr lang="ko-KR" altLang="en-US" sz="16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Large-scale accidents due to facility mismanagement or environmental hazards</a:t>
                      </a:r>
                      <a:endParaRPr lang="ko-KR" altLang="en-US" sz="16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25249765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Criteria</a:t>
                      </a:r>
                      <a:endParaRPr lang="ko-KR" altLang="en-US" sz="16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1+ death / 2+ workers injured (6+ months treatment) / 3+ cases of occupational disease within 1 year</a:t>
                      </a:r>
                      <a:endParaRPr lang="ko-KR" altLang="en-US" sz="16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1+ death / 10+ injuries (2+ months treatment) / 10+ disease cases (3+ months treatment)</a:t>
                      </a:r>
                      <a:endParaRPr lang="ko-KR" altLang="en-US" sz="16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47259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491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>
            <a:spLocks noGrp="1"/>
          </p:cNvSpPr>
          <p:nvPr>
            <p:ph type="ctrTitle" idx="4294967295"/>
          </p:nvPr>
        </p:nvSpPr>
        <p:spPr>
          <a:xfrm>
            <a:off x="3206187" y="19918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4400" dirty="0" err="1">
                <a:solidFill>
                  <a:schemeClr val="dk1"/>
                </a:solidFill>
                <a:latin typeface="MS Gothic" panose="020B0609070205080204" pitchFamily="49" charset="-128"/>
                <a:ea typeface="MS Gothic" panose="020B0609070205080204" pitchFamily="49" charset="-128"/>
                <a:sym typeface="Roboto Condensed Light"/>
              </a:rPr>
              <a:t>Dodum</a:t>
            </a:r>
            <a:r>
              <a:rPr lang="en-US" sz="4400" dirty="0">
                <a:solidFill>
                  <a:schemeClr val="dk1"/>
                </a:solidFill>
                <a:latin typeface="MS Gothic" panose="020B0609070205080204" pitchFamily="49" charset="-128"/>
                <a:ea typeface="MS Gothic" panose="020B0609070205080204" pitchFamily="49" charset="-128"/>
                <a:sym typeface="Roboto Condensed Light"/>
              </a:rPr>
              <a:t> Jeong</a:t>
            </a:r>
            <a:br>
              <a:rPr lang="en-US" sz="2400" b="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</a:br>
            <a:br>
              <a:rPr lang="en-US" sz="2400" b="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</a:br>
            <a:r>
              <a:rPr lang="en" altLang="ko-KR" sz="2400" b="0" dirty="0">
                <a:solidFill>
                  <a:schemeClr val="dk1"/>
                </a:solidFill>
                <a:latin typeface="MS Gothic" panose="020B0609070205080204" pitchFamily="49" charset="-128"/>
                <a:ea typeface="MS Gothic" panose="020B0609070205080204" pitchFamily="49" charset="-128"/>
                <a:sym typeface="Roboto Condensed Light"/>
              </a:rPr>
              <a:t>Attorney at Law </a:t>
            </a:r>
            <a:br>
              <a:rPr lang="en" altLang="ko-KR" sz="2400" b="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</a:br>
            <a:r>
              <a:rPr lang="en" altLang="ko-KR" sz="2400" b="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 </a:t>
            </a:r>
            <a:r>
              <a:rPr lang="en" altLang="ko-KR" sz="2400" b="0" dirty="0">
                <a:solidFill>
                  <a:schemeClr val="dk1"/>
                </a:solidFill>
                <a:latin typeface="MS UI Gothic" panose="020B0600070205080204" pitchFamily="34" charset="-128"/>
                <a:ea typeface="MS UI Gothic" panose="020B0600070205080204" pitchFamily="34" charset="-128"/>
                <a:sym typeface="Roboto Condensed Light"/>
              </a:rPr>
              <a:t>(Member, Korea Bar Asoociation)</a:t>
            </a:r>
            <a:br>
              <a:rPr lang="en" altLang="ko-KR" sz="2400" b="0" dirty="0">
                <a:solidFill>
                  <a:schemeClr val="dk1"/>
                </a:solidFill>
                <a:latin typeface="MS UI Gothic" panose="020B0600070205080204" pitchFamily="34" charset="-128"/>
                <a:ea typeface="MS UI Gothic" panose="020B0600070205080204" pitchFamily="34" charset="-128"/>
                <a:sym typeface="Roboto Condensed Light"/>
              </a:rPr>
            </a:br>
            <a:r>
              <a:rPr lang="en" altLang="ko-KR" sz="2400" b="0" dirty="0">
                <a:solidFill>
                  <a:schemeClr val="dk1"/>
                </a:solidFill>
                <a:latin typeface="MS UI Gothic" panose="020B0600070205080204" pitchFamily="34" charset="-128"/>
                <a:ea typeface="MS UI Gothic" panose="020B0600070205080204" pitchFamily="34" charset="-128"/>
                <a:sym typeface="Roboto Condensed Light"/>
              </a:rPr>
              <a:t> (Member, Busan Bar Association)</a:t>
            </a:r>
            <a:br>
              <a:rPr lang="en" altLang="ko-KR" sz="2400" b="0" dirty="0">
                <a:solidFill>
                  <a:schemeClr val="dk1"/>
                </a:solidFill>
                <a:latin typeface="MS UI Gothic" panose="020B0600070205080204" pitchFamily="34" charset="-128"/>
                <a:ea typeface="MS UI Gothic" panose="020B0600070205080204" pitchFamily="34" charset="-128"/>
                <a:sym typeface="Roboto Condensed Light"/>
              </a:rPr>
            </a:br>
            <a:br>
              <a:rPr lang="en" altLang="ko-KR" sz="2400" b="0" dirty="0">
                <a:solidFill>
                  <a:schemeClr val="dk1"/>
                </a:solidFill>
                <a:latin typeface="MS UI Gothic" panose="020B0600070205080204" pitchFamily="34" charset="-128"/>
                <a:ea typeface="MS UI Gothic" panose="020B0600070205080204" pitchFamily="34" charset="-128"/>
                <a:sym typeface="Roboto Condensed Light"/>
              </a:rPr>
            </a:br>
            <a:r>
              <a:rPr lang="en" altLang="ko-KR" sz="2400" b="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e-mail: </a:t>
            </a:r>
            <a:r>
              <a:rPr lang="en-US" altLang="ko-KR" sz="2400" b="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djeong@jinandkim.com</a:t>
            </a:r>
            <a:br>
              <a:rPr lang="en" altLang="ko-KR" sz="2400" b="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</a:br>
            <a:br>
              <a:rPr lang="en" altLang="ko-KR" b="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</a:br>
            <a:r>
              <a:rPr lang="en" altLang="ko-KR" b="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   </a:t>
            </a:r>
            <a:r>
              <a:rPr lang="pl-PL" altLang="ko-KR" sz="240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Jin &amp; Kim, PLC</a:t>
            </a:r>
            <a:r>
              <a:rPr lang="pl-PL" altLang="ko-KR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 </a:t>
            </a:r>
            <a:r>
              <a:rPr lang="en-US" altLang="ko-KR" b="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- </a:t>
            </a:r>
            <a:r>
              <a:rPr lang="pl-PL" altLang="ko-KR" sz="1800" b="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https://www.jinandkim.com</a:t>
            </a:r>
            <a:br>
              <a:rPr lang="en" altLang="ko-KR" sz="2400" b="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</a:br>
            <a:endParaRPr lang="en-US" sz="2400" b="0" dirty="0">
              <a:solidFill>
                <a:schemeClr val="dk1"/>
              </a:solidFill>
              <a:latin typeface="Roboto Condensed Light"/>
              <a:ea typeface="Roboto Condensed Light"/>
              <a:sym typeface="Roboto Condensed Light"/>
            </a:endParaRPr>
          </a:p>
        </p:txBody>
      </p:sp>
      <p:pic>
        <p:nvPicPr>
          <p:cNvPr id="3" name="그림 2" descr="사람, 실내, 미소, 정장 차림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00A3843-ECD8-13F0-140D-3EFDB8E63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4329546" cy="5143500"/>
          </a:xfrm>
          <a:prstGeom prst="rect">
            <a:avLst/>
          </a:prstGeom>
        </p:spPr>
      </p:pic>
      <p:sp>
        <p:nvSpPr>
          <p:cNvPr id="7" name="Google Shape;238;p16">
            <a:extLst>
              <a:ext uri="{FF2B5EF4-FFF2-40B4-BE49-F238E27FC236}">
                <a16:creationId xmlns:a16="http://schemas.microsoft.com/office/drawing/2014/main" id="{882AA5F3-E327-F163-09C3-0E155240D22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413" y="4637088"/>
            <a:ext cx="1487487" cy="314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A926B593-7863-653B-C5C3-0144779B9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>
            <a:extLst>
              <a:ext uri="{FF2B5EF4-FFF2-40B4-BE49-F238E27FC236}">
                <a16:creationId xmlns:a16="http://schemas.microsoft.com/office/drawing/2014/main" id="{978357C1-4BC2-CA59-461B-07501E1E83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392575"/>
            <a:ext cx="665401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2. </a:t>
            </a:r>
            <a:r>
              <a:rPr lang="en-US" altLang="ko-KR" sz="2000" dirty="0"/>
              <a:t>Key Provisions</a:t>
            </a:r>
            <a:endParaRPr dirty="0"/>
          </a:p>
        </p:txBody>
      </p:sp>
      <p:sp>
        <p:nvSpPr>
          <p:cNvPr id="237" name="Google Shape;237;p16">
            <a:extLst>
              <a:ext uri="{FF2B5EF4-FFF2-40B4-BE49-F238E27FC236}">
                <a16:creationId xmlns:a16="http://schemas.microsoft.com/office/drawing/2014/main" id="{013715E0-8995-C87D-FD2B-41519BE926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38600" y="1422246"/>
            <a:ext cx="9144000" cy="3933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dirty="0"/>
              <a:t>B. </a:t>
            </a:r>
            <a:r>
              <a:rPr lang="fr-FR" altLang="ko-KR" dirty="0"/>
              <a:t>Scope &amp; Implementation Timeline </a:t>
            </a:r>
            <a:r>
              <a:rPr lang="fr-FR" altLang="ko-KR" sz="2000" dirty="0"/>
              <a:t>(Article 3 &amp; Supplementary Article 1)</a:t>
            </a:r>
          </a:p>
          <a:p>
            <a:pPr lvl="1"/>
            <a:r>
              <a:rPr lang="en-US" altLang="ko-KR" sz="2000" dirty="0"/>
              <a:t>Applies to business executives in workplaces with </a:t>
            </a:r>
            <a:r>
              <a:rPr lang="en-US" altLang="ko-KR" sz="2000" u="sng" dirty="0"/>
              <a:t>5+ employees (including sole proprietorships)</a:t>
            </a:r>
            <a:r>
              <a:rPr lang="en-US" altLang="ko-KR" sz="2000" dirty="0"/>
              <a:t>.</a:t>
            </a:r>
          </a:p>
          <a:p>
            <a:pPr lvl="2"/>
            <a:r>
              <a:rPr lang="en-US" altLang="ko-KR" sz="1600" dirty="0"/>
              <a:t>Jan 27, 2022 – Applied to businesses with 50+ employees.</a:t>
            </a:r>
          </a:p>
          <a:p>
            <a:pPr lvl="2"/>
            <a:r>
              <a:rPr lang="en-US" altLang="ko-KR" sz="1600" b="1" u="sng" dirty="0"/>
              <a:t>Jan 27, 2024</a:t>
            </a:r>
            <a:r>
              <a:rPr lang="en-US" altLang="ko-KR" sz="1600" u="sng" dirty="0"/>
              <a:t> – Expanded to businesses with 5+ employees and construction projects under 5 billion KRW.</a:t>
            </a:r>
          </a:p>
          <a:p>
            <a:pPr lvl="2"/>
            <a:endParaRPr lang="en-US" altLang="ko-KR" dirty="0"/>
          </a:p>
          <a:p>
            <a:pPr marL="76200" indent="0">
              <a:buNone/>
            </a:pPr>
            <a:endParaRPr lang="en-US" altLang="ko-KR" dirty="0"/>
          </a:p>
        </p:txBody>
      </p:sp>
      <p:sp>
        <p:nvSpPr>
          <p:cNvPr id="238" name="Google Shape;238;p16">
            <a:extLst>
              <a:ext uri="{FF2B5EF4-FFF2-40B4-BE49-F238E27FC236}">
                <a16:creationId xmlns:a16="http://schemas.microsoft.com/office/drawing/2014/main" id="{1D7C806B-FA20-87AF-5CB2-4D7943AC585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1477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6720409B-542B-9E9D-CC9D-5EE9B8885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>
            <a:extLst>
              <a:ext uri="{FF2B5EF4-FFF2-40B4-BE49-F238E27FC236}">
                <a16:creationId xmlns:a16="http://schemas.microsoft.com/office/drawing/2014/main" id="{5D1215D8-BE57-8CD6-3281-FC39F43DBC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392575"/>
            <a:ext cx="665401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2. </a:t>
            </a:r>
            <a:r>
              <a:rPr lang="en-US" altLang="ko-KR" sz="2000" dirty="0"/>
              <a:t>Key Provisions</a:t>
            </a:r>
            <a:endParaRPr dirty="0"/>
          </a:p>
        </p:txBody>
      </p:sp>
      <p:sp>
        <p:nvSpPr>
          <p:cNvPr id="237" name="Google Shape;237;p16">
            <a:extLst>
              <a:ext uri="{FF2B5EF4-FFF2-40B4-BE49-F238E27FC236}">
                <a16:creationId xmlns:a16="http://schemas.microsoft.com/office/drawing/2014/main" id="{CBB96EBC-FA5A-8286-D312-A51388687B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38600" y="1422246"/>
            <a:ext cx="9144000" cy="3933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dirty="0"/>
              <a:t>C. Obligated Parties &amp; Obligations</a:t>
            </a:r>
          </a:p>
          <a:p>
            <a:pPr lvl="1"/>
            <a:r>
              <a:rPr lang="en-US" altLang="ko-KR" sz="2000" dirty="0"/>
              <a:t>Who is obligated?</a:t>
            </a:r>
          </a:p>
          <a:p>
            <a:pPr lvl="2"/>
            <a:r>
              <a:rPr lang="en-US" altLang="ko-KR" sz="1600" u="sng" dirty="0"/>
              <a:t>Corporate Executives and </a:t>
            </a:r>
            <a:r>
              <a:rPr lang="da-DK" altLang="ko-KR" sz="1600" u="sng" dirty="0"/>
              <a:t>Sole Proprietorships</a:t>
            </a:r>
            <a:endParaRPr lang="en-US" altLang="ko-KR" sz="1600" u="sng" dirty="0"/>
          </a:p>
          <a:p>
            <a:pPr lvl="2"/>
            <a:r>
              <a:rPr lang="en-US" altLang="ko-KR" sz="1600" dirty="0"/>
              <a:t>Public institutions (government agencies, public enterprises) - </a:t>
            </a:r>
            <a:r>
              <a:rPr lang="da-DK" altLang="ko-KR" sz="1600" dirty="0"/>
              <a:t>Further mentions omitted.</a:t>
            </a:r>
            <a:endParaRPr lang="en-US" altLang="ko-KR" sz="1600" dirty="0"/>
          </a:p>
          <a:p>
            <a:pPr lvl="1"/>
            <a:r>
              <a:rPr lang="en-US" altLang="ko-KR" sz="2000" dirty="0"/>
              <a:t>They must ensure:</a:t>
            </a:r>
          </a:p>
          <a:p>
            <a:pPr lvl="2"/>
            <a:r>
              <a:rPr lang="en-US" altLang="ko-KR" sz="1600" u="sng" dirty="0"/>
              <a:t>Establishment of a structured safety system</a:t>
            </a:r>
          </a:p>
          <a:p>
            <a:pPr lvl="2"/>
            <a:r>
              <a:rPr lang="en-US" altLang="ko-KR" sz="1600" u="sng" dirty="0"/>
              <a:t>Oversight of risk prevention measures</a:t>
            </a:r>
          </a:p>
          <a:p>
            <a:pPr lvl="1"/>
            <a:endParaRPr lang="en-US" altLang="ko-KR" dirty="0"/>
          </a:p>
          <a:p>
            <a:pPr marL="76200" indent="0">
              <a:buNone/>
            </a:pPr>
            <a:endParaRPr lang="en-US" altLang="ko-KR" dirty="0"/>
          </a:p>
        </p:txBody>
      </p:sp>
      <p:sp>
        <p:nvSpPr>
          <p:cNvPr id="238" name="Google Shape;238;p16">
            <a:extLst>
              <a:ext uri="{FF2B5EF4-FFF2-40B4-BE49-F238E27FC236}">
                <a16:creationId xmlns:a16="http://schemas.microsoft.com/office/drawing/2014/main" id="{C523873D-6221-00D7-DB8D-918550E8039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2905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8436141E-E2C1-B2D3-4438-BAD304CD2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>
            <a:extLst>
              <a:ext uri="{FF2B5EF4-FFF2-40B4-BE49-F238E27FC236}">
                <a16:creationId xmlns:a16="http://schemas.microsoft.com/office/drawing/2014/main" id="{2B58C46C-9DD3-294F-73D3-CC6A41C53C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392575"/>
            <a:ext cx="665401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2. </a:t>
            </a:r>
            <a:r>
              <a:rPr lang="en-US" altLang="ko-KR" sz="2000" dirty="0"/>
              <a:t>Key Provisions</a:t>
            </a:r>
            <a:endParaRPr dirty="0"/>
          </a:p>
        </p:txBody>
      </p:sp>
      <p:sp>
        <p:nvSpPr>
          <p:cNvPr id="237" name="Google Shape;237;p16">
            <a:extLst>
              <a:ext uri="{FF2B5EF4-FFF2-40B4-BE49-F238E27FC236}">
                <a16:creationId xmlns:a16="http://schemas.microsoft.com/office/drawing/2014/main" id="{8A3B9D29-9B2B-E1CC-95C1-DE9DD67850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258511"/>
            <a:ext cx="9144000" cy="3933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dirty="0"/>
              <a:t>C. Obligated Parties &amp; Responsibilities</a:t>
            </a:r>
          </a:p>
          <a:p>
            <a:pPr lvl="1"/>
            <a:r>
              <a:rPr lang="en-US" altLang="ko-KR" sz="2000" u="sng" dirty="0"/>
              <a:t>Key Legal Obligations</a:t>
            </a:r>
            <a:r>
              <a:rPr lang="en-US" altLang="ko-KR" sz="2000" dirty="0"/>
              <a:t> (Article 4 &amp; Enforcement Decree Article 4)</a:t>
            </a:r>
          </a:p>
          <a:p>
            <a:pPr lvl="1"/>
            <a:endParaRPr lang="en-US" altLang="ko-KR" dirty="0"/>
          </a:p>
          <a:p>
            <a:pPr marL="76200" indent="0">
              <a:buNone/>
            </a:pPr>
            <a:endParaRPr lang="en-US" altLang="ko-KR" dirty="0"/>
          </a:p>
        </p:txBody>
      </p:sp>
      <p:sp>
        <p:nvSpPr>
          <p:cNvPr id="238" name="Google Shape;238;p16">
            <a:extLst>
              <a:ext uri="{FF2B5EF4-FFF2-40B4-BE49-F238E27FC236}">
                <a16:creationId xmlns:a16="http://schemas.microsoft.com/office/drawing/2014/main" id="{E84DE16A-3B25-2E41-D125-4614A8E7073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EA50A52F-13B7-300D-E983-77A14647D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700932"/>
              </p:ext>
            </p:extLst>
          </p:nvPr>
        </p:nvGraphicFramePr>
        <p:xfrm>
          <a:off x="850484" y="2310981"/>
          <a:ext cx="7725797" cy="2103120"/>
        </p:xfrm>
        <a:graphic>
          <a:graphicData uri="http://schemas.openxmlformats.org/drawingml/2006/table">
            <a:tbl>
              <a:tblPr firstRow="1" firstCol="1" bandRow="1">
                <a:tableStyleId>{E27665BA-8202-44FC-AD62-C9F0E3EA811A}</a:tableStyleId>
              </a:tblPr>
              <a:tblGrid>
                <a:gridCol w="3060808">
                  <a:extLst>
                    <a:ext uri="{9D8B030D-6E8A-4147-A177-3AD203B41FA5}">
                      <a16:colId xmlns:a16="http://schemas.microsoft.com/office/drawing/2014/main" val="3146351955"/>
                    </a:ext>
                  </a:extLst>
                </a:gridCol>
                <a:gridCol w="4664989">
                  <a:extLst>
                    <a:ext uri="{9D8B030D-6E8A-4147-A177-3AD203B41FA5}">
                      <a16:colId xmlns:a16="http://schemas.microsoft.com/office/drawing/2014/main" val="13628648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Obligation</a:t>
                      </a:r>
                      <a:endParaRPr lang="ko-KR" altLang="en-US" sz="16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Requirements</a:t>
                      </a:r>
                      <a:endParaRPr lang="ko-KR" altLang="en-US" sz="16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790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Safety Management System</a:t>
                      </a:r>
                      <a:endParaRPr lang="ko-KR" altLang="en-US" sz="16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Implement structured safety measures for workers</a:t>
                      </a:r>
                      <a:endParaRPr lang="ko-KR" altLang="en-US" sz="1600" b="0" i="0" u="none" strike="noStrike" cap="none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61741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Securing Resources</a:t>
                      </a:r>
                      <a:endParaRPr lang="ko-KR" altLang="en-US" sz="16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Allocate budget &amp; staff for accident prevention</a:t>
                      </a:r>
                      <a:endParaRPr lang="ko-KR" altLang="en-US" sz="1600" b="0" i="0" u="none" strike="noStrike" cap="none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8098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Hazard Assessment &amp; Improvement</a:t>
                      </a:r>
                      <a:endParaRPr lang="ko-KR" altLang="en-US" sz="16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Regularly inspect &amp; address workplace hazards</a:t>
                      </a:r>
                      <a:endParaRPr lang="ko-KR" altLang="en-US" sz="16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35790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Worker Feedback</a:t>
                      </a:r>
                      <a:endParaRPr lang="ko-KR" altLang="en-US" sz="16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Gather employee input &amp; integrate into safety policies</a:t>
                      </a:r>
                      <a:endParaRPr lang="ko-KR" altLang="en-US" sz="16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29486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Accident Response</a:t>
                      </a:r>
                      <a:endParaRPr lang="ko-KR" altLang="en-US" sz="16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Immediate emergency action &amp; prevention measures</a:t>
                      </a:r>
                      <a:endParaRPr lang="ko-KR" altLang="en-US" sz="16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25100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Contractor &amp; Subcontractor Safety</a:t>
                      </a:r>
                      <a:endParaRPr lang="ko-KR" altLang="en-US" sz="16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Ensure external workers meet safety standards</a:t>
                      </a:r>
                      <a:endParaRPr lang="ko-KR" altLang="en-US" sz="1600" b="0" i="0" u="none" strike="noStrike" cap="none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02330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Compliance Checks</a:t>
                      </a:r>
                      <a:endParaRPr lang="ko-KR" altLang="en-US" sz="16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Regular internal inspections for legal compliance</a:t>
                      </a:r>
                      <a:endParaRPr lang="ko-KR" altLang="en-US" sz="16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47024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793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B31F7609-28BF-4D9F-A820-3950ECC1A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>
            <a:extLst>
              <a:ext uri="{FF2B5EF4-FFF2-40B4-BE49-F238E27FC236}">
                <a16:creationId xmlns:a16="http://schemas.microsoft.com/office/drawing/2014/main" id="{34A23F83-DF6E-90EA-AED0-E2144D87AC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392575"/>
            <a:ext cx="665401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2. </a:t>
            </a:r>
            <a:r>
              <a:rPr lang="en-US" altLang="ko-KR" sz="2000" dirty="0"/>
              <a:t>Key Provisions</a:t>
            </a:r>
            <a:endParaRPr dirty="0"/>
          </a:p>
        </p:txBody>
      </p:sp>
      <p:sp>
        <p:nvSpPr>
          <p:cNvPr id="237" name="Google Shape;237;p16">
            <a:extLst>
              <a:ext uri="{FF2B5EF4-FFF2-40B4-BE49-F238E27FC236}">
                <a16:creationId xmlns:a16="http://schemas.microsoft.com/office/drawing/2014/main" id="{2C94295C-DEA6-FD3C-6184-0EB3D95812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349200"/>
            <a:ext cx="9144000" cy="3933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dirty="0"/>
              <a:t>D. Penalties for Violations (Articles 6 &amp; 7)</a:t>
            </a:r>
          </a:p>
          <a:p>
            <a:pPr lvl="1"/>
            <a:r>
              <a:rPr lang="en-US" altLang="ko-KR" sz="2000" u="sng" dirty="0"/>
              <a:t>Corporations can also be fined under the Joint Penalty Rule</a:t>
            </a:r>
          </a:p>
          <a:p>
            <a:pPr marL="76200" indent="0">
              <a:buNone/>
            </a:pPr>
            <a:endParaRPr lang="en-US" altLang="ko-KR" dirty="0"/>
          </a:p>
        </p:txBody>
      </p:sp>
      <p:sp>
        <p:nvSpPr>
          <p:cNvPr id="238" name="Google Shape;238;p16">
            <a:extLst>
              <a:ext uri="{FF2B5EF4-FFF2-40B4-BE49-F238E27FC236}">
                <a16:creationId xmlns:a16="http://schemas.microsoft.com/office/drawing/2014/main" id="{57E383FA-1305-8561-9031-870AF73C0C8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A1CA135D-FD69-692E-F822-1CAAA5723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966735"/>
              </p:ext>
            </p:extLst>
          </p:nvPr>
        </p:nvGraphicFramePr>
        <p:xfrm>
          <a:off x="800935" y="2676365"/>
          <a:ext cx="6132513" cy="1783080"/>
        </p:xfrm>
        <a:graphic>
          <a:graphicData uri="http://schemas.openxmlformats.org/drawingml/2006/table">
            <a:tbl>
              <a:tblPr firstRow="1" firstCol="1" bandRow="1">
                <a:tableStyleId>{E27665BA-8202-44FC-AD62-C9F0E3EA811A}</a:tableStyleId>
              </a:tblPr>
              <a:tblGrid>
                <a:gridCol w="1386371">
                  <a:extLst>
                    <a:ext uri="{9D8B030D-6E8A-4147-A177-3AD203B41FA5}">
                      <a16:colId xmlns:a16="http://schemas.microsoft.com/office/drawing/2014/main" val="2397716713"/>
                    </a:ext>
                  </a:extLst>
                </a:gridCol>
                <a:gridCol w="2495227">
                  <a:extLst>
                    <a:ext uri="{9D8B030D-6E8A-4147-A177-3AD203B41FA5}">
                      <a16:colId xmlns:a16="http://schemas.microsoft.com/office/drawing/2014/main" val="628785702"/>
                    </a:ext>
                  </a:extLst>
                </a:gridCol>
                <a:gridCol w="2250915">
                  <a:extLst>
                    <a:ext uri="{9D8B030D-6E8A-4147-A177-3AD203B41FA5}">
                      <a16:colId xmlns:a16="http://schemas.microsoft.com/office/drawing/2014/main" val="2023490684"/>
                    </a:ext>
                  </a:extLst>
                </a:gridCol>
              </a:tblGrid>
              <a:tr h="20193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Violation</a:t>
                      </a:r>
                      <a:endParaRPr lang="ko-KR" altLang="en-US" sz="16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Executives</a:t>
                      </a:r>
                      <a:endParaRPr lang="ko-KR" altLang="en-US" sz="16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Corporations</a:t>
                      </a:r>
                      <a:endParaRPr lang="ko-KR" altLang="en-US" sz="16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148054"/>
                  </a:ext>
                </a:extLst>
              </a:tr>
              <a:tr h="38481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Death Case</a:t>
                      </a:r>
                      <a:endParaRPr lang="ko-KR" altLang="en-US" sz="16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1+ year imprisonment or up to 10 billion KRW fine</a:t>
                      </a:r>
                      <a:endParaRPr lang="ko-KR" altLang="en-US" sz="16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Up to 50 billion KRW fine</a:t>
                      </a:r>
                      <a:endParaRPr lang="ko-KR" altLang="en-US" sz="16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66455223"/>
                  </a:ext>
                </a:extLst>
              </a:tr>
              <a:tr h="38481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Injury/Disease Case</a:t>
                      </a:r>
                      <a:endParaRPr lang="ko-KR" altLang="en-US" sz="1600" b="1" i="0" u="none" strike="noStrike" cap="none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Up to 7 years imprisonment or 1 billion KRW fine</a:t>
                      </a:r>
                      <a:endParaRPr lang="ko-KR" altLang="en-US" sz="16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Up to 10 billion KRW fine</a:t>
                      </a:r>
                      <a:endParaRPr lang="ko-KR" altLang="en-US" sz="16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956876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Repeat Offenses (within 5 years)</a:t>
                      </a:r>
                      <a:endParaRPr lang="ko-KR" altLang="en-US" sz="16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1.5x increased sentence</a:t>
                      </a:r>
                      <a:endParaRPr lang="ko-KR" altLang="en-US" sz="1600" b="0" i="0" u="none" strike="noStrike" cap="none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Same</a:t>
                      </a:r>
                      <a:endParaRPr lang="ko-KR" altLang="en-US" sz="16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11218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523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D84C1872-9234-0F19-3555-C3A94B221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>
            <a:extLst>
              <a:ext uri="{FF2B5EF4-FFF2-40B4-BE49-F238E27FC236}">
                <a16:creationId xmlns:a16="http://schemas.microsoft.com/office/drawing/2014/main" id="{A1A8B013-DD61-85CE-4B31-C2B8E5C70D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392575"/>
            <a:ext cx="665401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2. </a:t>
            </a:r>
            <a:r>
              <a:rPr lang="en-US" altLang="ko-KR" sz="2000" dirty="0"/>
              <a:t>Key Provisions</a:t>
            </a:r>
            <a:endParaRPr dirty="0"/>
          </a:p>
        </p:txBody>
      </p:sp>
      <p:sp>
        <p:nvSpPr>
          <p:cNvPr id="237" name="Google Shape;237;p16">
            <a:extLst>
              <a:ext uri="{FF2B5EF4-FFF2-40B4-BE49-F238E27FC236}">
                <a16:creationId xmlns:a16="http://schemas.microsoft.com/office/drawing/2014/main" id="{A9879873-BAC6-B6D2-9097-9757D76741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018910"/>
            <a:ext cx="9144000" cy="3933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dirty="0"/>
              <a:t>E. Liability for Damages</a:t>
            </a:r>
          </a:p>
          <a:p>
            <a:pPr lvl="1"/>
            <a:r>
              <a:rPr lang="en-US" altLang="ko-KR" sz="2000" dirty="0"/>
              <a:t>If an executive </a:t>
            </a:r>
            <a:r>
              <a:rPr lang="en-US" altLang="ko-KR" sz="2000" u="sng" dirty="0"/>
              <a:t>willfully or with gross negligence</a:t>
            </a:r>
            <a:r>
              <a:rPr lang="en-US" altLang="ko-KR" sz="2000" dirty="0"/>
              <a:t> violates safety obligations, resulting in a serious accident:</a:t>
            </a:r>
          </a:p>
          <a:p>
            <a:pPr lvl="2"/>
            <a:r>
              <a:rPr lang="en-US" altLang="ko-KR" sz="1600" dirty="0"/>
              <a:t>The company must compensate victims up to </a:t>
            </a:r>
            <a:r>
              <a:rPr lang="en-US" altLang="ko-KR" sz="1600" u="sng" dirty="0"/>
              <a:t>5 times the damages</a:t>
            </a:r>
            <a:r>
              <a:rPr lang="en-US" altLang="ko-KR" sz="1600" dirty="0"/>
              <a:t>.</a:t>
            </a:r>
          </a:p>
          <a:p>
            <a:pPr lvl="2"/>
            <a:r>
              <a:rPr lang="en-US" altLang="ko-KR" sz="1600" dirty="0"/>
              <a:t>If the company exercised due diligence, liability may be reduced.</a:t>
            </a:r>
          </a:p>
          <a:p>
            <a:pPr marL="76200" indent="0">
              <a:buNone/>
            </a:pPr>
            <a:endParaRPr lang="en-US" altLang="ko-KR" dirty="0"/>
          </a:p>
        </p:txBody>
      </p:sp>
      <p:sp>
        <p:nvSpPr>
          <p:cNvPr id="238" name="Google Shape;238;p16">
            <a:extLst>
              <a:ext uri="{FF2B5EF4-FFF2-40B4-BE49-F238E27FC236}">
                <a16:creationId xmlns:a16="http://schemas.microsoft.com/office/drawing/2014/main" id="{84D75991-15D3-C9A2-5121-9A8E76F5C65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7324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>
          <a:extLst>
            <a:ext uri="{FF2B5EF4-FFF2-40B4-BE49-F238E27FC236}">
              <a16:creationId xmlns:a16="http://schemas.microsoft.com/office/drawing/2014/main" id="{80BF2C56-1C5B-EE8C-8BC0-F8E149226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>
            <a:extLst>
              <a:ext uri="{FF2B5EF4-FFF2-40B4-BE49-F238E27FC236}">
                <a16:creationId xmlns:a16="http://schemas.microsoft.com/office/drawing/2014/main" id="{9B8CC12B-6AE1-A0E5-09CD-67B232D546E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6799" y="3136200"/>
            <a:ext cx="565606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altLang="ko-KR" sz="2800" dirty="0"/>
              <a:t>Comparison with Industrial Safety and Health Act (</a:t>
            </a:r>
            <a:r>
              <a:rPr lang="da-DK" altLang="ko-KR" sz="2800" dirty="0"/>
              <a:t>ISHA)</a:t>
            </a:r>
          </a:p>
        </p:txBody>
      </p:sp>
      <p:sp>
        <p:nvSpPr>
          <p:cNvPr id="223" name="Google Shape;223;p14">
            <a:extLst>
              <a:ext uri="{FF2B5EF4-FFF2-40B4-BE49-F238E27FC236}">
                <a16:creationId xmlns:a16="http://schemas.microsoft.com/office/drawing/2014/main" id="{9F65E321-3556-0793-187D-3F6F8879B5C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224" name="Google Shape;224;p14">
            <a:extLst>
              <a:ext uri="{FF2B5EF4-FFF2-40B4-BE49-F238E27FC236}">
                <a16:creationId xmlns:a16="http://schemas.microsoft.com/office/drawing/2014/main" id="{32663ABE-EE2A-2312-0686-1D348D1AC4AA}"/>
              </a:ext>
            </a:extLst>
          </p:cNvPr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3914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2D0999A5-4DA6-BE0E-4073-FE8209C0A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>
            <a:extLst>
              <a:ext uri="{FF2B5EF4-FFF2-40B4-BE49-F238E27FC236}">
                <a16:creationId xmlns:a16="http://schemas.microsoft.com/office/drawing/2014/main" id="{B9A235EB-4751-692A-4339-8E33E38544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392575"/>
            <a:ext cx="665401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3. </a:t>
            </a:r>
            <a:r>
              <a:rPr lang="en-US" altLang="ko-KR" sz="2000" dirty="0"/>
              <a:t>Comparison with Industrial Safety and Health Act (</a:t>
            </a:r>
            <a:r>
              <a:rPr lang="da-DK" altLang="ko-KR" sz="2000" dirty="0"/>
              <a:t>ISHA)</a:t>
            </a:r>
            <a:endParaRPr dirty="0"/>
          </a:p>
        </p:txBody>
      </p:sp>
      <p:sp>
        <p:nvSpPr>
          <p:cNvPr id="237" name="Google Shape;237;p16">
            <a:extLst>
              <a:ext uri="{FF2B5EF4-FFF2-40B4-BE49-F238E27FC236}">
                <a16:creationId xmlns:a16="http://schemas.microsoft.com/office/drawing/2014/main" id="{3218E87C-B1AA-DD92-8739-E6689AFF10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403196"/>
            <a:ext cx="9144000" cy="3933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dirty="0"/>
              <a:t>A. Why Compare ISHA &amp; SAPA? </a:t>
            </a:r>
          </a:p>
          <a:p>
            <a:pPr lvl="1"/>
            <a:r>
              <a:rPr lang="en-US" altLang="ko-KR" sz="2000" dirty="0"/>
              <a:t>ISHA: Focuses on preventing industrial accidents and protecting workers.</a:t>
            </a:r>
          </a:p>
          <a:p>
            <a:pPr lvl="1"/>
            <a:r>
              <a:rPr lang="en-US" altLang="ko-KR" sz="2000" dirty="0"/>
              <a:t>SAPA: Holds executives accountable for safety failures and imposes stronger penalties.</a:t>
            </a:r>
          </a:p>
          <a:p>
            <a:pPr lvl="1"/>
            <a:r>
              <a:rPr lang="en-US" altLang="ko-KR" sz="2000" dirty="0"/>
              <a:t>Key Difference:</a:t>
            </a:r>
          </a:p>
          <a:p>
            <a:pPr lvl="2"/>
            <a:r>
              <a:rPr lang="en-US" altLang="ko-KR" sz="1600" u="sng" dirty="0"/>
              <a:t>ISHA penalizes on-site managers (i.e., factory heads).</a:t>
            </a:r>
          </a:p>
          <a:p>
            <a:pPr lvl="2"/>
            <a:r>
              <a:rPr lang="en-US" altLang="ko-KR" sz="1600" u="sng" dirty="0"/>
              <a:t>SAPA directly punishes corporate executives (CEOs, s</a:t>
            </a:r>
            <a:r>
              <a:rPr lang="da-DK" altLang="ko-KR" sz="1600" u="sng" dirty="0"/>
              <a:t>ole proprietorships</a:t>
            </a:r>
            <a:r>
              <a:rPr lang="en-US" altLang="ko-KR" sz="1600" u="sng" dirty="0"/>
              <a:t>).</a:t>
            </a:r>
          </a:p>
          <a:p>
            <a:pPr lvl="2"/>
            <a:endParaRPr lang="en-US" altLang="ko-KR" dirty="0"/>
          </a:p>
          <a:p>
            <a:pPr marL="76200" indent="0">
              <a:buNone/>
            </a:pPr>
            <a:endParaRPr lang="en-US" altLang="ko-KR" dirty="0"/>
          </a:p>
        </p:txBody>
      </p:sp>
      <p:sp>
        <p:nvSpPr>
          <p:cNvPr id="238" name="Google Shape;238;p16">
            <a:extLst>
              <a:ext uri="{FF2B5EF4-FFF2-40B4-BE49-F238E27FC236}">
                <a16:creationId xmlns:a16="http://schemas.microsoft.com/office/drawing/2014/main" id="{BC0DFCEB-ADA5-8CAE-5EA3-D1334647B93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8096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5">
          <a:extLst>
            <a:ext uri="{FF2B5EF4-FFF2-40B4-BE49-F238E27FC236}">
              <a16:creationId xmlns:a16="http://schemas.microsoft.com/office/drawing/2014/main" id="{401C29A1-540F-522C-FFBF-966894635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>
            <a:extLst>
              <a:ext uri="{FF2B5EF4-FFF2-40B4-BE49-F238E27FC236}">
                <a16:creationId xmlns:a16="http://schemas.microsoft.com/office/drawing/2014/main" id="{7A94D629-C0F1-2018-F1F7-11887BBD1D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392575"/>
            <a:ext cx="665401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3. </a:t>
            </a:r>
            <a:r>
              <a:rPr lang="en-US" altLang="ko-KR" sz="2000" dirty="0"/>
              <a:t>Comparison with Industrial Safety and Health Act (</a:t>
            </a:r>
            <a:r>
              <a:rPr lang="da-DK" altLang="ko-KR" sz="2000" dirty="0"/>
              <a:t>ISHA)</a:t>
            </a:r>
            <a:endParaRPr dirty="0"/>
          </a:p>
        </p:txBody>
      </p:sp>
      <p:sp>
        <p:nvSpPr>
          <p:cNvPr id="237" name="Google Shape;237;p16">
            <a:extLst>
              <a:ext uri="{FF2B5EF4-FFF2-40B4-BE49-F238E27FC236}">
                <a16:creationId xmlns:a16="http://schemas.microsoft.com/office/drawing/2014/main" id="{67B0EEDA-9555-8861-D26B-F1695F1340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-4495"/>
            <a:ext cx="9144000" cy="3933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sz="2000" dirty="0"/>
              <a:t>B. Key Differences Between ISHA &amp; SAPA</a:t>
            </a:r>
          </a:p>
          <a:p>
            <a:pPr lvl="2"/>
            <a:endParaRPr lang="en-US" altLang="ko-KR" dirty="0"/>
          </a:p>
          <a:p>
            <a:pPr marL="76200" indent="0">
              <a:buNone/>
            </a:pPr>
            <a:endParaRPr lang="en-US" altLang="ko-KR" dirty="0"/>
          </a:p>
        </p:txBody>
      </p:sp>
      <p:sp>
        <p:nvSpPr>
          <p:cNvPr id="238" name="Google Shape;238;p16">
            <a:extLst>
              <a:ext uri="{FF2B5EF4-FFF2-40B4-BE49-F238E27FC236}">
                <a16:creationId xmlns:a16="http://schemas.microsoft.com/office/drawing/2014/main" id="{9614D721-BC8F-C2A0-51DB-0E7DE0A2B2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66A995D-C193-989A-2031-26893FDE3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426682"/>
              </p:ext>
            </p:extLst>
          </p:nvPr>
        </p:nvGraphicFramePr>
        <p:xfrm>
          <a:off x="175128" y="1750393"/>
          <a:ext cx="6778122" cy="3114392"/>
        </p:xfrm>
        <a:graphic>
          <a:graphicData uri="http://schemas.openxmlformats.org/drawingml/2006/table">
            <a:tbl>
              <a:tblPr firstRow="1" firstCol="1" bandRow="1">
                <a:tableStyleId>{E27665BA-8202-44FC-AD62-C9F0E3EA811A}</a:tableStyleId>
              </a:tblPr>
              <a:tblGrid>
                <a:gridCol w="1072647">
                  <a:extLst>
                    <a:ext uri="{9D8B030D-6E8A-4147-A177-3AD203B41FA5}">
                      <a16:colId xmlns:a16="http://schemas.microsoft.com/office/drawing/2014/main" val="3513203461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563025236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3642712589"/>
                    </a:ext>
                  </a:extLst>
                </a:gridCol>
              </a:tblGrid>
              <a:tr h="279007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2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Category</a:t>
                      </a:r>
                      <a:endParaRPr lang="ko-KR" altLang="en-US" sz="12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6906" marR="6906" marT="6906" marB="690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2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ISHA (Industrial Safety &amp; Health Act)</a:t>
                      </a:r>
                      <a:endParaRPr lang="ko-KR" altLang="en-US" sz="12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6906" marR="6906" marT="6906" marB="690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2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SAPA (Serious Accidents Punishment Act)</a:t>
                      </a:r>
                      <a:endParaRPr lang="ko-KR" altLang="en-US" sz="12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6906" marR="6906" marT="6906" marB="6906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274021"/>
                  </a:ext>
                </a:extLst>
              </a:tr>
              <a:tr h="411604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2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Who is Covered?</a:t>
                      </a:r>
                      <a:endParaRPr lang="ko-KR" altLang="en-US" sz="12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6906" marR="6906" marT="6906" marB="690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All workplaces</a:t>
                      </a:r>
                      <a:endParaRPr lang="ko-KR" altLang="en-US" sz="1200" b="0" i="0" u="none" strike="noStrike" cap="none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6906" marR="6906" marT="6906" marB="6906" anchor="ctr"/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Workplaces with 5+ employees (as of Jan 27, 2024)</a:t>
                      </a:r>
                      <a:endParaRPr lang="ko-KR" altLang="en-US" sz="12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6906" marR="6906" marT="6906" marB="6906" anchor="ctr"/>
                </a:tc>
                <a:extLst>
                  <a:ext uri="{0D108BD9-81ED-4DB2-BD59-A6C34878D82A}">
                    <a16:rowId xmlns:a16="http://schemas.microsoft.com/office/drawing/2014/main" val="4139500543"/>
                  </a:ext>
                </a:extLst>
              </a:tr>
              <a:tr h="279007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Responsible Party</a:t>
                      </a:r>
                      <a:endParaRPr lang="ko-KR" altLang="en-US" sz="1200" b="1" i="0" u="none" strike="noStrike" cap="none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6906" marR="6906" marT="6906" marB="690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Business</a:t>
                      </a:r>
                      <a:r>
                        <a:rPr lang="ko-KR" altLang="en-US" sz="12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 </a:t>
                      </a:r>
                      <a:r>
                        <a:rPr lang="en-US" altLang="ko-KR" sz="12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owners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, factory/site managers</a:t>
                      </a:r>
                      <a:endParaRPr lang="ko-KR" altLang="en-US" sz="12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6906" marR="6906" marT="6906" marB="6906" anchor="ctr"/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Executives (CEOs, </a:t>
                      </a:r>
                      <a:r>
                        <a:rPr lang="en-US" altLang="ko-KR" sz="12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sole proprietors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)</a:t>
                      </a:r>
                      <a:endParaRPr lang="ko-KR" altLang="en-US" sz="12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6906" marR="6906" marT="6906" marB="6906" anchor="ctr"/>
                </a:tc>
                <a:extLst>
                  <a:ext uri="{0D108BD9-81ED-4DB2-BD59-A6C34878D82A}">
                    <a16:rowId xmlns:a16="http://schemas.microsoft.com/office/drawing/2014/main" val="585889877"/>
                  </a:ext>
                </a:extLst>
              </a:tr>
              <a:tr h="411604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Key Obligations</a:t>
                      </a:r>
                      <a:endParaRPr lang="ko-KR" altLang="en-US" sz="1200" b="1" i="0" u="none" strike="noStrike" cap="none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6906" marR="6906" marT="6906" marB="690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Business owners must implement workplace safety measures</a:t>
                      </a:r>
                      <a:endParaRPr lang="ko-KR" altLang="en-US" sz="12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6906" marR="6906" marT="6906" marB="6906" anchor="ctr"/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Executives must establish a safety management system &amp; prevent accidents</a:t>
                      </a:r>
                      <a:endParaRPr lang="ko-KR" altLang="en-US" sz="12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6906" marR="6906" marT="6906" marB="6906" anchor="ctr"/>
                </a:tc>
                <a:extLst>
                  <a:ext uri="{0D108BD9-81ED-4DB2-BD59-A6C34878D82A}">
                    <a16:rowId xmlns:a16="http://schemas.microsoft.com/office/drawing/2014/main" val="3181531716"/>
                  </a:ext>
                </a:extLst>
              </a:tr>
              <a:tr h="544202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2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Definition of Serious Accident</a:t>
                      </a:r>
                      <a:endParaRPr lang="ko-KR" altLang="en-US" sz="12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6906" marR="6906" marT="6906" marB="690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1+ death / 2+ injuries (3+ months recovery) / 10+ cases of occupational disease</a:t>
                      </a:r>
                      <a:endParaRPr lang="ko-KR" altLang="en-US" sz="12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6906" marR="6906" marT="6906" marB="6906" anchor="ctr"/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Industrial &amp; public disasters (as defined in SAPA, see page 29)</a:t>
                      </a:r>
                      <a:endParaRPr lang="ko-KR" altLang="en-US" sz="12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6906" marR="6906" marT="6906" marB="6906" anchor="ctr"/>
                </a:tc>
                <a:extLst>
                  <a:ext uri="{0D108BD9-81ED-4DB2-BD59-A6C34878D82A}">
                    <a16:rowId xmlns:a16="http://schemas.microsoft.com/office/drawing/2014/main" val="831305713"/>
                  </a:ext>
                </a:extLst>
              </a:tr>
              <a:tr h="809396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2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Penalties (Individuals)</a:t>
                      </a:r>
                      <a:endParaRPr lang="ko-KR" altLang="en-US" sz="12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6906" marR="6906" marT="6906" marB="690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Death: Up to 7 years imprisonment or 1 billion KRW fine / Safety violations: Up to 5 years imprisonment or 50 million KRW fine</a:t>
                      </a:r>
                      <a:endParaRPr lang="ko-KR" altLang="en-US" sz="12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6906" marR="6906" marT="6906" marB="6906" anchor="ctr"/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Death: At least 1 year imprisonment or up to 10 billion KRW fine / Injuries/Disease: Up to 7 years imprisonment or 1 billion KRW fine</a:t>
                      </a:r>
                      <a:endParaRPr lang="ko-KR" altLang="en-US" sz="12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6906" marR="6906" marT="6906" marB="6906" anchor="ctr"/>
                </a:tc>
                <a:extLst>
                  <a:ext uri="{0D108BD9-81ED-4DB2-BD59-A6C34878D82A}">
                    <a16:rowId xmlns:a16="http://schemas.microsoft.com/office/drawing/2014/main" val="2917452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2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Penalties (Corporations)</a:t>
                      </a:r>
                      <a:endParaRPr lang="ko-KR" altLang="en-US" sz="12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6906" marR="6906" marT="6906" marB="690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Death: Up to 1 billion KRW fine / Safety violations: Up to 50 million KRW fine</a:t>
                      </a:r>
                      <a:endParaRPr lang="ko-KR" altLang="en-US" sz="12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6906" marR="6906" marT="6906" marB="6906" anchor="ctr"/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Arial"/>
                        </a:rPr>
                        <a:t>Death: Up to 50 billion KRW fine / Injuries/Disease: Up to 10 billion KRW fine</a:t>
                      </a:r>
                      <a:endParaRPr lang="ko-KR" altLang="en-US" sz="12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Arial"/>
                      </a:endParaRPr>
                    </a:p>
                  </a:txBody>
                  <a:tcPr marL="6906" marR="6906" marT="6906" marB="6906" anchor="ctr"/>
                </a:tc>
                <a:extLst>
                  <a:ext uri="{0D108BD9-81ED-4DB2-BD59-A6C34878D82A}">
                    <a16:rowId xmlns:a16="http://schemas.microsoft.com/office/drawing/2014/main" val="1729857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41981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020F8779-A74C-F751-C4E6-F8DC99E17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>
            <a:extLst>
              <a:ext uri="{FF2B5EF4-FFF2-40B4-BE49-F238E27FC236}">
                <a16:creationId xmlns:a16="http://schemas.microsoft.com/office/drawing/2014/main" id="{75FBF81D-C847-5F88-5E3E-D86130224D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392575"/>
            <a:ext cx="665401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3. </a:t>
            </a:r>
            <a:r>
              <a:rPr lang="en-US" altLang="ko-KR" sz="2000" dirty="0"/>
              <a:t>Comparison with Industrial Safety and Health Act (</a:t>
            </a:r>
            <a:r>
              <a:rPr lang="da-DK" altLang="ko-KR" sz="2000" dirty="0"/>
              <a:t>ISHA)</a:t>
            </a:r>
            <a:endParaRPr dirty="0"/>
          </a:p>
        </p:txBody>
      </p:sp>
      <p:sp>
        <p:nvSpPr>
          <p:cNvPr id="237" name="Google Shape;237;p16">
            <a:extLst>
              <a:ext uri="{FF2B5EF4-FFF2-40B4-BE49-F238E27FC236}">
                <a16:creationId xmlns:a16="http://schemas.microsoft.com/office/drawing/2014/main" id="{58EED39A-1AF5-34E6-F879-1332A99D0E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331654"/>
            <a:ext cx="9144000" cy="3933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sz="2000" dirty="0"/>
              <a:t>C. Individual &amp; Simultaneous Liability Under ISHA &amp; SAPA</a:t>
            </a:r>
          </a:p>
          <a:p>
            <a:pPr lvl="1"/>
            <a:r>
              <a:rPr lang="en-US" altLang="ko-KR" sz="1800" u="sng" dirty="0"/>
              <a:t>Both ISHA &amp; SAPA can apply to the same incident, penalizing different individuals based on their roles.</a:t>
            </a:r>
          </a:p>
          <a:p>
            <a:pPr lvl="1"/>
            <a:r>
              <a:rPr lang="en-US" altLang="ko-KR" sz="1800" dirty="0"/>
              <a:t>ISHA: On-Site Manager Liability</a:t>
            </a:r>
          </a:p>
          <a:p>
            <a:pPr lvl="2"/>
            <a:r>
              <a:rPr lang="en-US" altLang="ko-KR" sz="1400" u="sng" dirty="0"/>
              <a:t>Factory managers, site supervisors, and business owners are penalized for failing to enforce workplace safety (e.g., ignoring safety rules, lack of protective gear, poor hazard management).</a:t>
            </a:r>
          </a:p>
          <a:p>
            <a:pPr lvl="1"/>
            <a:r>
              <a:rPr lang="en-US" altLang="ko-KR" sz="1800" dirty="0"/>
              <a:t>SAPA: Executive &amp; Corporate Liability</a:t>
            </a:r>
          </a:p>
          <a:p>
            <a:pPr lvl="2"/>
            <a:r>
              <a:rPr lang="en-US" altLang="ko-KR" sz="1400" u="sng" dirty="0"/>
              <a:t>CEOs and executives can be penalized for failing to establish and manage a safety system (e.g., poor safety management system, inadequate risk assessment, failure to prevent recurring accidents).</a:t>
            </a:r>
          </a:p>
          <a:p>
            <a:pPr lvl="2"/>
            <a:r>
              <a:rPr lang="en-US" altLang="ko-KR" sz="1400" dirty="0"/>
              <a:t>Corporations can also be held liable unless they prove proper safety oversight.</a:t>
            </a:r>
          </a:p>
          <a:p>
            <a:pPr marL="76200" indent="0">
              <a:buNone/>
            </a:pPr>
            <a:endParaRPr lang="en-US" altLang="ko-KR" dirty="0"/>
          </a:p>
        </p:txBody>
      </p:sp>
      <p:sp>
        <p:nvSpPr>
          <p:cNvPr id="238" name="Google Shape;238;p16">
            <a:extLst>
              <a:ext uri="{FF2B5EF4-FFF2-40B4-BE49-F238E27FC236}">
                <a16:creationId xmlns:a16="http://schemas.microsoft.com/office/drawing/2014/main" id="{7ADB200F-FA0D-E195-537B-75D6362A089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5639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>
          <a:extLst>
            <a:ext uri="{FF2B5EF4-FFF2-40B4-BE49-F238E27FC236}">
              <a16:creationId xmlns:a16="http://schemas.microsoft.com/office/drawing/2014/main" id="{C7A996B5-285E-C681-8ACF-CB9B8C88C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>
            <a:extLst>
              <a:ext uri="{FF2B5EF4-FFF2-40B4-BE49-F238E27FC236}">
                <a16:creationId xmlns:a16="http://schemas.microsoft.com/office/drawing/2014/main" id="{75A85A95-9A57-028F-5456-43DF8F21772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6799" y="3136200"/>
            <a:ext cx="565606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altLang="ko-KR" sz="2800" dirty="0"/>
              <a:t>Case Analysis</a:t>
            </a:r>
            <a:endParaRPr lang="da-DK" altLang="ko-KR" sz="2800" dirty="0"/>
          </a:p>
        </p:txBody>
      </p:sp>
      <p:sp>
        <p:nvSpPr>
          <p:cNvPr id="223" name="Google Shape;223;p14">
            <a:extLst>
              <a:ext uri="{FF2B5EF4-FFF2-40B4-BE49-F238E27FC236}">
                <a16:creationId xmlns:a16="http://schemas.microsoft.com/office/drawing/2014/main" id="{9C195114-1903-60D9-E97F-6BF212A386C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sp>
        <p:nvSpPr>
          <p:cNvPr id="224" name="Google Shape;224;p14">
            <a:extLst>
              <a:ext uri="{FF2B5EF4-FFF2-40B4-BE49-F238E27FC236}">
                <a16:creationId xmlns:a16="http://schemas.microsoft.com/office/drawing/2014/main" id="{170F9B61-B2FD-4C47-7A20-BA234CB4A072}"/>
              </a:ext>
            </a:extLst>
          </p:cNvPr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633578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1" y="1177428"/>
            <a:ext cx="7658100" cy="22955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altLang="ko-KR" sz="2400" dirty="0">
                <a:latin typeface="+mj-ea"/>
                <a:ea typeface="+mj-ea"/>
              </a:rPr>
              <a:t>Changes in Ordinary Wages</a:t>
            </a:r>
            <a:br>
              <a:rPr lang="en-US" altLang="ko-KR" sz="2400" dirty="0">
                <a:latin typeface="+mj-ea"/>
                <a:ea typeface="+mj-ea"/>
              </a:rPr>
            </a:br>
            <a:r>
              <a:rPr lang="en-US" altLang="ko-KR" sz="2400" dirty="0">
                <a:latin typeface="+mj-ea"/>
                <a:ea typeface="+mj-ea"/>
              </a:rPr>
              <a:t>(Supreme Court Ruling on December 19, 2024)</a:t>
            </a:r>
            <a:endParaRPr sz="2400" dirty="0">
              <a:latin typeface="+mj-ea"/>
              <a:ea typeface="+mj-ea"/>
            </a:endParaRPr>
          </a:p>
        </p:txBody>
      </p:sp>
      <p:sp>
        <p:nvSpPr>
          <p:cNvPr id="3" name="Google Shape;238;p16">
            <a:extLst>
              <a:ext uri="{FF2B5EF4-FFF2-40B4-BE49-F238E27FC236}">
                <a16:creationId xmlns:a16="http://schemas.microsoft.com/office/drawing/2014/main" id="{AF1B0FE1-99FF-1E80-CDCD-951F21BC23BF}"/>
              </a:ext>
            </a:extLst>
          </p:cNvPr>
          <p:cNvSpPr txBox="1">
            <a:spLocks/>
          </p:cNvSpPr>
          <p:nvPr/>
        </p:nvSpPr>
        <p:spPr>
          <a:xfrm>
            <a:off x="7618413" y="4637088"/>
            <a:ext cx="1487487" cy="314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endParaRPr lang="en" dirty="0"/>
          </a:p>
        </p:txBody>
      </p:sp>
      <p:sp>
        <p:nvSpPr>
          <p:cNvPr id="4" name="Google Shape;238;p16">
            <a:extLst>
              <a:ext uri="{FF2B5EF4-FFF2-40B4-BE49-F238E27FC236}">
                <a16:creationId xmlns:a16="http://schemas.microsoft.com/office/drawing/2014/main" id="{B5A1AD81-A605-7A9F-CCF1-586D270886F4}"/>
              </a:ext>
            </a:extLst>
          </p:cNvPr>
          <p:cNvSpPr txBox="1">
            <a:spLocks/>
          </p:cNvSpPr>
          <p:nvPr/>
        </p:nvSpPr>
        <p:spPr>
          <a:xfrm>
            <a:off x="7618412" y="4270067"/>
            <a:ext cx="1487487" cy="314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" smtClean="0">
                <a:solidFill>
                  <a:schemeClr val="bg1"/>
                </a:solidFill>
              </a:rPr>
              <a:pPr algn="r"/>
              <a:t>4</a:t>
            </a:fld>
            <a:endParaRPr lang="e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512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AE58F652-6012-0A04-F553-C5C1C5361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>
            <a:extLst>
              <a:ext uri="{FF2B5EF4-FFF2-40B4-BE49-F238E27FC236}">
                <a16:creationId xmlns:a16="http://schemas.microsoft.com/office/drawing/2014/main" id="{12FB3FBB-19D8-6B00-1BEC-11537AC9BB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392575"/>
            <a:ext cx="665401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4. </a:t>
            </a:r>
            <a:r>
              <a:rPr lang="en-US" altLang="ko-KR" sz="2000" dirty="0"/>
              <a:t>Case Analysis</a:t>
            </a:r>
            <a:endParaRPr dirty="0"/>
          </a:p>
        </p:txBody>
      </p:sp>
      <p:sp>
        <p:nvSpPr>
          <p:cNvPr id="237" name="Google Shape;237;p16">
            <a:extLst>
              <a:ext uri="{FF2B5EF4-FFF2-40B4-BE49-F238E27FC236}">
                <a16:creationId xmlns:a16="http://schemas.microsoft.com/office/drawing/2014/main" id="{31683FC7-6822-CBEE-3683-1A3A15AF24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018910"/>
            <a:ext cx="9144000" cy="3933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dirty="0"/>
              <a:t>A. Overview of Recent Case Rulings</a:t>
            </a:r>
          </a:p>
          <a:p>
            <a:pPr lvl="1"/>
            <a:r>
              <a:rPr lang="en-US" altLang="ko-KR" sz="2000" dirty="0"/>
              <a:t>SAPA has clarified liability for executives and managers.</a:t>
            </a:r>
          </a:p>
          <a:p>
            <a:pPr lvl="2"/>
            <a:r>
              <a:rPr lang="en-US" altLang="ko-KR" sz="1600" dirty="0"/>
              <a:t>Analyzing recent rulings reveals when penalties are enforced or dismissed.</a:t>
            </a:r>
          </a:p>
          <a:p>
            <a:pPr lvl="2"/>
            <a:r>
              <a:rPr lang="en-US" altLang="ko-KR" sz="1600" u="sng" dirty="0"/>
              <a:t>Understanding legal precedents helps businesses strengthen compliance.</a:t>
            </a:r>
          </a:p>
          <a:p>
            <a:pPr marL="76200" indent="0">
              <a:buNone/>
            </a:pPr>
            <a:endParaRPr lang="en-US" altLang="ko-KR" dirty="0"/>
          </a:p>
        </p:txBody>
      </p:sp>
      <p:sp>
        <p:nvSpPr>
          <p:cNvPr id="238" name="Google Shape;238;p16">
            <a:extLst>
              <a:ext uri="{FF2B5EF4-FFF2-40B4-BE49-F238E27FC236}">
                <a16:creationId xmlns:a16="http://schemas.microsoft.com/office/drawing/2014/main" id="{34F7D5AB-663A-38EC-53EA-166C358A1D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59944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4557E53A-9762-7578-A3DA-3D3FA17BF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>
            <a:extLst>
              <a:ext uri="{FF2B5EF4-FFF2-40B4-BE49-F238E27FC236}">
                <a16:creationId xmlns:a16="http://schemas.microsoft.com/office/drawing/2014/main" id="{67DE47E5-C785-1216-8182-43209CB702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392575"/>
            <a:ext cx="665401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4. </a:t>
            </a:r>
            <a:r>
              <a:rPr lang="en-US" altLang="ko-KR" sz="2000" dirty="0"/>
              <a:t>Case Analysis</a:t>
            </a:r>
            <a:endParaRPr dirty="0"/>
          </a:p>
        </p:txBody>
      </p:sp>
      <p:sp>
        <p:nvSpPr>
          <p:cNvPr id="237" name="Google Shape;237;p16">
            <a:extLst>
              <a:ext uri="{FF2B5EF4-FFF2-40B4-BE49-F238E27FC236}">
                <a16:creationId xmlns:a16="http://schemas.microsoft.com/office/drawing/2014/main" id="{454B1767-FB0E-2DC8-A424-C4613D2EAE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315507"/>
            <a:ext cx="9144000" cy="3933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dirty="0"/>
              <a:t>B. Case 1 – Primary Contractor CEO Acquitted </a:t>
            </a:r>
            <a:r>
              <a:rPr lang="en-US" altLang="ko-KR" sz="2000" dirty="0"/>
              <a:t>(</a:t>
            </a:r>
            <a:r>
              <a:rPr lang="en-US" altLang="ko-KR" sz="2000" u="sng" dirty="0"/>
              <a:t>Foreseeability as Key Factor</a:t>
            </a:r>
            <a:r>
              <a:rPr lang="en-US" altLang="ko-KR" sz="2000" dirty="0"/>
              <a:t>)</a:t>
            </a:r>
          </a:p>
          <a:p>
            <a:pPr lvl="1"/>
            <a:r>
              <a:rPr lang="en-US" altLang="ko-KR" sz="2000" dirty="0"/>
              <a:t>Case Summary: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ko-KR" sz="1600" dirty="0"/>
              <a:t>Incident: </a:t>
            </a:r>
            <a:r>
              <a:rPr lang="en-US" altLang="ko-KR" sz="1600" u="sng" dirty="0"/>
              <a:t>Subcontractor worker died after being hit by a tool.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ko-KR" sz="1600" dirty="0"/>
              <a:t>Verdict: </a:t>
            </a:r>
            <a:r>
              <a:rPr lang="en-US" altLang="ko-KR" sz="1600" u="sng" dirty="0"/>
              <a:t>Not guilty</a:t>
            </a:r>
            <a:r>
              <a:rPr lang="en-US" altLang="ko-KR" sz="1600" dirty="0"/>
              <a:t> (Daegu District Court, Jan. 19, 2025)</a:t>
            </a:r>
          </a:p>
          <a:p>
            <a:pPr lvl="1"/>
            <a:r>
              <a:rPr lang="en-US" altLang="ko-KR" sz="2000" dirty="0"/>
              <a:t>Key Legal Issues: </a:t>
            </a:r>
          </a:p>
          <a:p>
            <a:pPr lvl="2"/>
            <a:r>
              <a:rPr lang="en-US" altLang="ko-KR" sz="1600" dirty="0"/>
              <a:t>Did the CEO take reasonable safety measures? - Yes.</a:t>
            </a:r>
          </a:p>
          <a:p>
            <a:pPr lvl="3"/>
            <a:r>
              <a:rPr lang="en-US" altLang="ko-KR" sz="1600" u="sng" dirty="0"/>
              <a:t>The accident was deemed </a:t>
            </a:r>
            <a:r>
              <a:rPr lang="en-US" altLang="ko-KR" sz="1600" b="1" u="sng" dirty="0"/>
              <a:t>unforeseeable</a:t>
            </a:r>
            <a:r>
              <a:rPr lang="en-US" altLang="ko-KR" sz="1600" u="sng" dirty="0"/>
              <a:t>; </a:t>
            </a:r>
            <a:r>
              <a:rPr lang="en-US" altLang="ko-KR" sz="1600" b="1" u="sng" dirty="0"/>
              <a:t>no direct causal link </a:t>
            </a:r>
            <a:r>
              <a:rPr lang="en-US" altLang="ko-KR" sz="1600" u="sng" dirty="0"/>
              <a:t>between the CEO’s safety obligations and the accident.</a:t>
            </a:r>
          </a:p>
          <a:p>
            <a:pPr lvl="1"/>
            <a:endParaRPr lang="en-US" altLang="ko-KR" dirty="0"/>
          </a:p>
        </p:txBody>
      </p:sp>
      <p:sp>
        <p:nvSpPr>
          <p:cNvPr id="238" name="Google Shape;238;p16">
            <a:extLst>
              <a:ext uri="{FF2B5EF4-FFF2-40B4-BE49-F238E27FC236}">
                <a16:creationId xmlns:a16="http://schemas.microsoft.com/office/drawing/2014/main" id="{181E6E09-DE86-8439-7136-C9A2A120268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23453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FA5EF4B6-898D-E3AC-ED31-52E456408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>
            <a:extLst>
              <a:ext uri="{FF2B5EF4-FFF2-40B4-BE49-F238E27FC236}">
                <a16:creationId xmlns:a16="http://schemas.microsoft.com/office/drawing/2014/main" id="{D1069072-7339-85CD-60BC-2988FA4B81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392575"/>
            <a:ext cx="665401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4. </a:t>
            </a:r>
            <a:r>
              <a:rPr lang="en-US" altLang="ko-KR" sz="2000" dirty="0"/>
              <a:t>Case Analysis</a:t>
            </a:r>
            <a:endParaRPr dirty="0"/>
          </a:p>
        </p:txBody>
      </p:sp>
      <p:sp>
        <p:nvSpPr>
          <p:cNvPr id="237" name="Google Shape;237;p16">
            <a:extLst>
              <a:ext uri="{FF2B5EF4-FFF2-40B4-BE49-F238E27FC236}">
                <a16:creationId xmlns:a16="http://schemas.microsoft.com/office/drawing/2014/main" id="{8721CB9B-4C70-6BE1-6989-DB6A488DD9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315507"/>
            <a:ext cx="9144000" cy="3933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dirty="0"/>
              <a:t>C. Case 2 – HDC Hyundai Development Gwangju Apartment Collapse </a:t>
            </a:r>
            <a:r>
              <a:rPr lang="en-US" altLang="ko-KR" sz="2000" dirty="0"/>
              <a:t>(</a:t>
            </a:r>
            <a:r>
              <a:rPr lang="en-US" altLang="ko-KR" sz="2000" u="sng" dirty="0"/>
              <a:t>Law’s Effective Date as Key Issue</a:t>
            </a:r>
            <a:r>
              <a:rPr lang="en-US" altLang="ko-KR" sz="2000" dirty="0"/>
              <a:t>)</a:t>
            </a:r>
          </a:p>
          <a:p>
            <a:pPr lvl="1"/>
            <a:r>
              <a:rPr lang="en-US" altLang="ko-KR" sz="2000" dirty="0"/>
              <a:t>Case Summary:</a:t>
            </a:r>
          </a:p>
          <a:p>
            <a:pPr lvl="2"/>
            <a:r>
              <a:rPr lang="en-US" altLang="ko-KR" sz="1600" dirty="0"/>
              <a:t>Incident: </a:t>
            </a:r>
            <a:r>
              <a:rPr lang="en-US" altLang="ko-KR" sz="1600" u="sng" dirty="0"/>
              <a:t>Apartment building collapse (Jan. 11, 2022) killed 7 workers.</a:t>
            </a:r>
          </a:p>
          <a:p>
            <a:pPr lvl="2"/>
            <a:r>
              <a:rPr lang="en-US" altLang="ko-KR" sz="1600" dirty="0"/>
              <a:t>Verdict: </a:t>
            </a:r>
            <a:r>
              <a:rPr lang="en-US" altLang="ko-KR" sz="1600" u="sng" dirty="0"/>
              <a:t>Not guilty</a:t>
            </a:r>
            <a:r>
              <a:rPr lang="en-US" altLang="ko-KR" sz="1600" dirty="0"/>
              <a:t> (Gwangju District Court, Jan. 20, 2025)</a:t>
            </a:r>
          </a:p>
          <a:p>
            <a:pPr lvl="1"/>
            <a:r>
              <a:rPr lang="en-US" altLang="ko-KR" sz="2000" dirty="0"/>
              <a:t>Key Legal Issues:</a:t>
            </a:r>
          </a:p>
          <a:p>
            <a:pPr lvl="2"/>
            <a:r>
              <a:rPr lang="en-US" altLang="ko-KR" sz="1600" dirty="0"/>
              <a:t>Management had </a:t>
            </a:r>
            <a:r>
              <a:rPr lang="en-US" altLang="ko-KR" sz="1600" u="sng" dirty="0"/>
              <a:t>general oversight but no direct negligence.</a:t>
            </a:r>
          </a:p>
          <a:p>
            <a:pPr lvl="2"/>
            <a:r>
              <a:rPr lang="en-US" altLang="ko-KR" sz="1600" u="sng" dirty="0"/>
              <a:t>Incident occurred two weeks before SAPA took effect, so the law was not applicable.</a:t>
            </a:r>
          </a:p>
          <a:p>
            <a:endParaRPr lang="en-US" altLang="ko-KR" sz="2000" dirty="0"/>
          </a:p>
          <a:p>
            <a:pPr lvl="1"/>
            <a:endParaRPr lang="en-US" altLang="ko-KR" dirty="0"/>
          </a:p>
        </p:txBody>
      </p:sp>
      <p:sp>
        <p:nvSpPr>
          <p:cNvPr id="238" name="Google Shape;238;p16">
            <a:extLst>
              <a:ext uri="{FF2B5EF4-FFF2-40B4-BE49-F238E27FC236}">
                <a16:creationId xmlns:a16="http://schemas.microsoft.com/office/drawing/2014/main" id="{2BDAC082-6141-D335-6593-CC67E0109EB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0903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D9499B86-CAB2-191D-15B9-EE0690F59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>
            <a:extLst>
              <a:ext uri="{FF2B5EF4-FFF2-40B4-BE49-F238E27FC236}">
                <a16:creationId xmlns:a16="http://schemas.microsoft.com/office/drawing/2014/main" id="{F8D42EFD-D23C-1679-CC83-808609A0EB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392575"/>
            <a:ext cx="665401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4. </a:t>
            </a:r>
            <a:r>
              <a:rPr lang="en-US" altLang="ko-KR" sz="2000" dirty="0"/>
              <a:t>Case Analysis</a:t>
            </a:r>
            <a:endParaRPr dirty="0"/>
          </a:p>
        </p:txBody>
      </p:sp>
      <p:sp>
        <p:nvSpPr>
          <p:cNvPr id="237" name="Google Shape;237;p16">
            <a:extLst>
              <a:ext uri="{FF2B5EF4-FFF2-40B4-BE49-F238E27FC236}">
                <a16:creationId xmlns:a16="http://schemas.microsoft.com/office/drawing/2014/main" id="{4A88F39B-8C73-CFC9-B3AD-DF6121375D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469255"/>
            <a:ext cx="9144000" cy="3933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dirty="0"/>
              <a:t>D. Case 3 – SPC Pyeongtaek Factory Fatality </a:t>
            </a:r>
            <a:r>
              <a:rPr lang="en-US" altLang="ko-KR" sz="1600" dirty="0"/>
              <a:t>(</a:t>
            </a:r>
            <a:r>
              <a:rPr lang="en-US" altLang="ko-KR" sz="1600" u="sng" dirty="0"/>
              <a:t>Failure to Implement Safety Measures</a:t>
            </a:r>
            <a:r>
              <a:rPr lang="en-US" altLang="ko-KR" sz="1600" dirty="0"/>
              <a:t>)</a:t>
            </a:r>
          </a:p>
          <a:p>
            <a:pPr lvl="1"/>
            <a:r>
              <a:rPr lang="en-US" altLang="ko-KR" sz="2000" dirty="0"/>
              <a:t>Case Summary:</a:t>
            </a:r>
          </a:p>
          <a:p>
            <a:pPr lvl="2"/>
            <a:r>
              <a:rPr lang="en-US" altLang="ko-KR" sz="1600" dirty="0"/>
              <a:t>Incident: </a:t>
            </a:r>
            <a:r>
              <a:rPr lang="en-US" altLang="ko-KR" sz="1600" u="sng" dirty="0"/>
              <a:t>Worker was killed after being entangled in a mixing machine</a:t>
            </a:r>
            <a:r>
              <a:rPr lang="en-US" altLang="ko-KR" sz="1600" dirty="0"/>
              <a:t> (Oct. 2022).</a:t>
            </a:r>
          </a:p>
          <a:p>
            <a:pPr lvl="2"/>
            <a:r>
              <a:rPr lang="en-US" altLang="ko-KR" sz="1600" dirty="0"/>
              <a:t>Verdict: </a:t>
            </a:r>
            <a:r>
              <a:rPr lang="en-US" altLang="ko-KR" sz="1600" u="sng" dirty="0"/>
              <a:t>1-year prison sentence (suspended for 2 years)</a:t>
            </a:r>
            <a:r>
              <a:rPr lang="en-US" altLang="ko-KR" sz="1600" dirty="0"/>
              <a:t> (Suwon District Court, Jan. 21, 2025)</a:t>
            </a:r>
          </a:p>
          <a:p>
            <a:pPr lvl="1"/>
            <a:r>
              <a:rPr lang="en-US" altLang="ko-KR" sz="2000" dirty="0"/>
              <a:t>Key Legal Issues:</a:t>
            </a:r>
          </a:p>
          <a:p>
            <a:pPr lvl="2"/>
            <a:r>
              <a:rPr lang="en-US" altLang="ko-KR" sz="1600" u="sng" dirty="0"/>
              <a:t>No safety cover on machinery, making accident preventable</a:t>
            </a:r>
          </a:p>
          <a:p>
            <a:pPr lvl="2"/>
            <a:r>
              <a:rPr lang="en-US" altLang="ko-KR" sz="1600" u="sng" dirty="0"/>
              <a:t>Failure to settle with the victim’s family negatively impacted sentencing</a:t>
            </a:r>
          </a:p>
          <a:p>
            <a:pPr lvl="2"/>
            <a:r>
              <a:rPr lang="en-US" altLang="ko-KR" sz="1600" b="1" u="sng" dirty="0"/>
              <a:t>Mitigating factor</a:t>
            </a:r>
            <a:r>
              <a:rPr lang="en-US" altLang="ko-KR" sz="1600" u="sng" dirty="0"/>
              <a:t>: The CEO had been in office for only 4 months at the time and later improved safety measures.</a:t>
            </a:r>
          </a:p>
          <a:p>
            <a:endParaRPr lang="en-US" altLang="ko-KR" sz="2000" dirty="0"/>
          </a:p>
          <a:p>
            <a:pPr lvl="1"/>
            <a:endParaRPr lang="en-US" altLang="ko-KR" dirty="0"/>
          </a:p>
        </p:txBody>
      </p:sp>
      <p:sp>
        <p:nvSpPr>
          <p:cNvPr id="238" name="Google Shape;238;p16">
            <a:extLst>
              <a:ext uri="{FF2B5EF4-FFF2-40B4-BE49-F238E27FC236}">
                <a16:creationId xmlns:a16="http://schemas.microsoft.com/office/drawing/2014/main" id="{F360C604-2ECC-5299-0522-9D8F4190526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23915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926449B2-75F6-B8A2-E80C-8B09BDE82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>
            <a:extLst>
              <a:ext uri="{FF2B5EF4-FFF2-40B4-BE49-F238E27FC236}">
                <a16:creationId xmlns:a16="http://schemas.microsoft.com/office/drawing/2014/main" id="{848EC80E-1A67-CAB1-D6E2-396B7BD8C5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392575"/>
            <a:ext cx="665401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4. </a:t>
            </a:r>
            <a:r>
              <a:rPr lang="en-US" altLang="ko-KR" sz="2000" dirty="0"/>
              <a:t>Case Analysis</a:t>
            </a:r>
            <a:endParaRPr dirty="0"/>
          </a:p>
        </p:txBody>
      </p:sp>
      <p:sp>
        <p:nvSpPr>
          <p:cNvPr id="237" name="Google Shape;237;p16">
            <a:extLst>
              <a:ext uri="{FF2B5EF4-FFF2-40B4-BE49-F238E27FC236}">
                <a16:creationId xmlns:a16="http://schemas.microsoft.com/office/drawing/2014/main" id="{005D2243-B1E0-F861-9F59-85641095E4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32464" y="1339783"/>
            <a:ext cx="9208928" cy="3933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sz="1800" dirty="0"/>
              <a:t>E. Case 4 – A Construction Executive Sentenced in Appeals Court (</a:t>
            </a:r>
            <a:r>
              <a:rPr lang="en-US" altLang="ko-KR" sz="1800" b="0" i="0" u="none" strike="noStrike" cap="none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No new evidence in appeals</a:t>
            </a:r>
            <a:r>
              <a:rPr lang="en-US" altLang="ko-KR" sz="1800" dirty="0">
                <a:ea typeface="맑은 고딕" panose="020B0503020000020004" pitchFamily="50" charset="-127"/>
              </a:rPr>
              <a:t>)</a:t>
            </a:r>
            <a:endParaRPr lang="en-US" altLang="ko-KR" sz="1800" dirty="0"/>
          </a:p>
          <a:p>
            <a:pPr lvl="1"/>
            <a:r>
              <a:rPr lang="en-US" altLang="ko-KR" sz="1800" dirty="0"/>
              <a:t>Case Summary:</a:t>
            </a:r>
          </a:p>
          <a:p>
            <a:pPr lvl="2"/>
            <a:r>
              <a:rPr lang="en-US" altLang="ko-KR" sz="1400" dirty="0"/>
              <a:t>Incident: CEO convicted for violating SAPA</a:t>
            </a:r>
          </a:p>
          <a:p>
            <a:pPr lvl="2"/>
            <a:r>
              <a:rPr lang="en-US" altLang="ko-KR" sz="1400" dirty="0"/>
              <a:t>Verdict: </a:t>
            </a:r>
            <a:r>
              <a:rPr lang="en-US" altLang="ko-KR" sz="1400" u="sng" dirty="0"/>
              <a:t>1-year prison sentence (suspended for 2 years) upheld in appeal</a:t>
            </a:r>
            <a:r>
              <a:rPr lang="en-US" altLang="ko-KR" sz="1400" dirty="0"/>
              <a:t> (Daegu High Court, Jan. 21, 2025)</a:t>
            </a:r>
          </a:p>
          <a:p>
            <a:pPr lvl="1"/>
            <a:r>
              <a:rPr lang="en-US" altLang="ko-KR" sz="1800" dirty="0"/>
              <a:t>Key Legal Issues:</a:t>
            </a:r>
          </a:p>
          <a:p>
            <a:pPr lvl="2"/>
            <a:r>
              <a:rPr lang="en-US" altLang="ko-KR" sz="1400" u="sng" dirty="0"/>
              <a:t>Appeals rarely overturn </a:t>
            </a:r>
            <a:r>
              <a:rPr lang="en-US" altLang="ko-KR" sz="1400" b="0" i="0" u="sng" strike="noStrike" cap="none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initial rulings without significant changes</a:t>
            </a:r>
            <a:r>
              <a:rPr lang="en-US" altLang="ko-KR" sz="1400" b="0" i="0" u="none" strike="noStrike" cap="none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(</a:t>
            </a:r>
            <a:r>
              <a:rPr lang="en-US" altLang="ko-KR" sz="1400" b="0" i="0" strike="noStrike" cap="none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n</a:t>
            </a:r>
            <a:r>
              <a:rPr lang="en-US" altLang="ko-KR" sz="1400" dirty="0"/>
              <a:t>o new factors to overturn the initial verdict).</a:t>
            </a:r>
          </a:p>
          <a:p>
            <a:pPr lvl="2"/>
            <a:r>
              <a:rPr lang="en-US" altLang="ko-KR" sz="1400" dirty="0"/>
              <a:t>Court reaffirmed that the executive had </a:t>
            </a:r>
            <a:r>
              <a:rPr lang="en-US" altLang="ko-KR" sz="1400" u="sng" dirty="0"/>
              <a:t>significant safety management responsibilities.</a:t>
            </a:r>
          </a:p>
          <a:p>
            <a:endParaRPr lang="en-US" altLang="ko-KR" sz="2000" dirty="0"/>
          </a:p>
          <a:p>
            <a:pPr lvl="1"/>
            <a:endParaRPr lang="en-US" altLang="ko-KR" dirty="0"/>
          </a:p>
        </p:txBody>
      </p:sp>
      <p:sp>
        <p:nvSpPr>
          <p:cNvPr id="238" name="Google Shape;238;p16">
            <a:extLst>
              <a:ext uri="{FF2B5EF4-FFF2-40B4-BE49-F238E27FC236}">
                <a16:creationId xmlns:a16="http://schemas.microsoft.com/office/drawing/2014/main" id="{DF6703CC-7A1A-838C-D110-E6DCC888E82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90277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98CA0830-1C51-7A0C-2E38-260A3D9A3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>
            <a:extLst>
              <a:ext uri="{FF2B5EF4-FFF2-40B4-BE49-F238E27FC236}">
                <a16:creationId xmlns:a16="http://schemas.microsoft.com/office/drawing/2014/main" id="{A16D2A4D-3E56-2F90-3953-E7CA2334DE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392575"/>
            <a:ext cx="665401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4. </a:t>
            </a:r>
            <a:r>
              <a:rPr lang="en-US" altLang="ko-KR" sz="2000" dirty="0"/>
              <a:t>Case Analysis</a:t>
            </a:r>
            <a:endParaRPr dirty="0"/>
          </a:p>
        </p:txBody>
      </p:sp>
      <p:sp>
        <p:nvSpPr>
          <p:cNvPr id="237" name="Google Shape;237;p16">
            <a:extLst>
              <a:ext uri="{FF2B5EF4-FFF2-40B4-BE49-F238E27FC236}">
                <a16:creationId xmlns:a16="http://schemas.microsoft.com/office/drawing/2014/main" id="{C552DBED-10B7-4845-528F-552959197D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38600" y="1158775"/>
            <a:ext cx="9144000" cy="3933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sz="2000" dirty="0"/>
              <a:t>F. Case 5 – Construction Site Fall (</a:t>
            </a:r>
            <a:r>
              <a:rPr lang="en-US" altLang="ko-KR" sz="2000" u="sng" dirty="0"/>
              <a:t>Both Primary &amp; Subcontractors Penalized</a:t>
            </a:r>
            <a:r>
              <a:rPr lang="en-US" altLang="ko-KR" sz="2000" dirty="0"/>
              <a:t>)</a:t>
            </a:r>
          </a:p>
          <a:p>
            <a:pPr lvl="1"/>
            <a:r>
              <a:rPr lang="en-US" altLang="ko-KR" sz="1600" dirty="0"/>
              <a:t>Case Summary:</a:t>
            </a:r>
          </a:p>
          <a:p>
            <a:pPr lvl="2"/>
            <a:r>
              <a:rPr lang="en-US" altLang="ko-KR" sz="1200" dirty="0"/>
              <a:t>Incident: </a:t>
            </a:r>
            <a:r>
              <a:rPr lang="en-US" altLang="ko-KR" sz="1200" u="sng" dirty="0"/>
              <a:t>Worker fell from an 11m-high lift at a construction site.</a:t>
            </a:r>
          </a:p>
          <a:p>
            <a:pPr lvl="2"/>
            <a:r>
              <a:rPr lang="en-US" altLang="ko-KR" sz="1200" dirty="0"/>
              <a:t>Verdict: </a:t>
            </a:r>
            <a:r>
              <a:rPr lang="en-US" altLang="ko-KR" sz="1200" u="sng" dirty="0"/>
              <a:t>Multiple convictions</a:t>
            </a:r>
            <a:r>
              <a:rPr lang="en-US" altLang="ko-KR" sz="1200" dirty="0"/>
              <a:t> (Daegu District Court, Feb. 7, 2024) </a:t>
            </a:r>
          </a:p>
          <a:p>
            <a:pPr lvl="1"/>
            <a:r>
              <a:rPr lang="en-US" altLang="ko-KR" sz="1600" dirty="0"/>
              <a:t>Key Legal Issues:</a:t>
            </a:r>
          </a:p>
          <a:p>
            <a:pPr lvl="2"/>
            <a:r>
              <a:rPr lang="en-US" altLang="ko-KR" sz="1200" u="sng" dirty="0"/>
              <a:t>Primary contractor failed to inspect subcontractor’s safety compliance.</a:t>
            </a:r>
          </a:p>
          <a:p>
            <a:pPr lvl="2"/>
            <a:r>
              <a:rPr lang="en-US" altLang="ko-KR" sz="1200" u="sng" dirty="0"/>
              <a:t>Subcontractor did not implement sufficient fall protection.</a:t>
            </a:r>
          </a:p>
          <a:p>
            <a:pPr marL="533400" lvl="1" indent="0">
              <a:buNone/>
            </a:pPr>
            <a:endParaRPr lang="en-US" altLang="ko-KR" sz="2000" dirty="0"/>
          </a:p>
          <a:p>
            <a:pPr lvl="1"/>
            <a:endParaRPr lang="en-US" altLang="ko-KR" dirty="0"/>
          </a:p>
        </p:txBody>
      </p:sp>
      <p:sp>
        <p:nvSpPr>
          <p:cNvPr id="238" name="Google Shape;238;p16">
            <a:extLst>
              <a:ext uri="{FF2B5EF4-FFF2-40B4-BE49-F238E27FC236}">
                <a16:creationId xmlns:a16="http://schemas.microsoft.com/office/drawing/2014/main" id="{33B2D7A3-4B8E-E807-4784-CFD8CEF6949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6D6548F0-300B-8BF7-EE85-B066CF2CA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353452"/>
              </p:ext>
            </p:extLst>
          </p:nvPr>
        </p:nvGraphicFramePr>
        <p:xfrm>
          <a:off x="5769621" y="1953612"/>
          <a:ext cx="3261090" cy="2343515"/>
        </p:xfrm>
        <a:graphic>
          <a:graphicData uri="http://schemas.openxmlformats.org/drawingml/2006/table">
            <a:tbl>
              <a:tblPr firstRow="1" firstCol="1" bandRow="1">
                <a:tableStyleId>{E27665BA-8202-44FC-AD62-C9F0E3EA811A}</a:tableStyleId>
              </a:tblPr>
              <a:tblGrid>
                <a:gridCol w="1691236">
                  <a:extLst>
                    <a:ext uri="{9D8B030D-6E8A-4147-A177-3AD203B41FA5}">
                      <a16:colId xmlns:a16="http://schemas.microsoft.com/office/drawing/2014/main" val="2787576927"/>
                    </a:ext>
                  </a:extLst>
                </a:gridCol>
                <a:gridCol w="1569854">
                  <a:extLst>
                    <a:ext uri="{9D8B030D-6E8A-4147-A177-3AD203B41FA5}">
                      <a16:colId xmlns:a16="http://schemas.microsoft.com/office/drawing/2014/main" val="4164430597"/>
                    </a:ext>
                  </a:extLst>
                </a:gridCol>
              </a:tblGrid>
              <a:tr h="303186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2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Role</a:t>
                      </a:r>
                      <a:endParaRPr lang="ko-KR" altLang="en-US" sz="12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2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Sentence</a:t>
                      </a:r>
                      <a:endParaRPr lang="ko-KR" altLang="en-US" sz="12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623080"/>
                  </a:ext>
                </a:extLst>
              </a:tr>
              <a:tr h="468427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2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Primary contractor CEO</a:t>
                      </a:r>
                      <a:endParaRPr lang="ko-KR" altLang="en-US" sz="12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1-year prison (suspended for 2 years)</a:t>
                      </a:r>
                      <a:endParaRPr lang="ko-KR" altLang="en-US" sz="1200" b="0" i="0" u="none" strike="noStrike" cap="none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04289872"/>
                  </a:ext>
                </a:extLst>
              </a:tr>
              <a:tr h="468427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Primary contractor site manager</a:t>
                      </a:r>
                      <a:endParaRPr lang="ko-KR" altLang="en-US" sz="1200" b="1" i="0" u="none" strike="noStrike" cap="none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5-month prison (suspended for 2 years)</a:t>
                      </a:r>
                      <a:endParaRPr lang="ko-KR" altLang="en-US" sz="12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54004308"/>
                  </a:ext>
                </a:extLst>
              </a:tr>
              <a:tr h="317524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Primary contractor company</a:t>
                      </a:r>
                      <a:endParaRPr lang="ko-KR" altLang="en-US" sz="1200" b="1" i="0" u="none" strike="noStrike" cap="none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80 million KRW fine</a:t>
                      </a:r>
                      <a:endParaRPr lang="ko-KR" altLang="en-US" sz="12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10272283"/>
                  </a:ext>
                </a:extLst>
              </a:tr>
              <a:tr h="468427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2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Subcontractor site manager</a:t>
                      </a:r>
                      <a:endParaRPr lang="ko-KR" altLang="en-US" sz="12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6-month prison (suspended for 2 years)</a:t>
                      </a:r>
                      <a:endParaRPr lang="ko-KR" altLang="en-US" sz="1200" b="0" i="0" u="none" strike="noStrike" cap="none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23514780"/>
                  </a:ext>
                </a:extLst>
              </a:tr>
              <a:tr h="317524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2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Subcontractor company</a:t>
                      </a:r>
                      <a:endParaRPr lang="ko-KR" altLang="en-US" sz="12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15 million KRW fine</a:t>
                      </a:r>
                      <a:endParaRPr lang="ko-KR" altLang="en-US" sz="12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55837964"/>
                  </a:ext>
                </a:extLst>
              </a:tr>
            </a:tbl>
          </a:graphicData>
        </a:graphic>
      </p:graphicFrame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DB6FCA47-CD92-E32C-9AAF-4C9863617C0D}"/>
              </a:ext>
            </a:extLst>
          </p:cNvPr>
          <p:cNvSpPr/>
          <p:nvPr/>
        </p:nvSpPr>
        <p:spPr>
          <a:xfrm>
            <a:off x="5389295" y="2693130"/>
            <a:ext cx="145657" cy="1552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19666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5EE9F039-7DAD-13BC-7AEF-10E9001FB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>
            <a:extLst>
              <a:ext uri="{FF2B5EF4-FFF2-40B4-BE49-F238E27FC236}">
                <a16:creationId xmlns:a16="http://schemas.microsoft.com/office/drawing/2014/main" id="{2956CE73-B31E-7B44-B4A9-F056AF9748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392575"/>
            <a:ext cx="665401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4. </a:t>
            </a:r>
            <a:r>
              <a:rPr lang="en-US" altLang="ko-KR" sz="2000" dirty="0"/>
              <a:t>Case Analysis</a:t>
            </a:r>
            <a:endParaRPr dirty="0"/>
          </a:p>
        </p:txBody>
      </p:sp>
      <p:sp>
        <p:nvSpPr>
          <p:cNvPr id="237" name="Google Shape;237;p16">
            <a:extLst>
              <a:ext uri="{FF2B5EF4-FFF2-40B4-BE49-F238E27FC236}">
                <a16:creationId xmlns:a16="http://schemas.microsoft.com/office/drawing/2014/main" id="{874A63FF-44A2-54D7-47A7-18F1852B94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9628" y="1018910"/>
            <a:ext cx="4071192" cy="3933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sz="2000" dirty="0"/>
              <a:t>G. Key Lessons from Case Rulings</a:t>
            </a:r>
          </a:p>
          <a:p>
            <a:pPr lvl="1"/>
            <a:r>
              <a:rPr lang="da-DK" altLang="ko-KR" sz="1600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Key Takeaways:</a:t>
            </a:r>
            <a:endParaRPr lang="da-DK" altLang="ko-KR" sz="1600" dirty="0"/>
          </a:p>
          <a:p>
            <a:pPr lvl="2"/>
            <a:r>
              <a:rPr lang="da-DK" altLang="ko-KR" sz="1200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SAPA enforces </a:t>
            </a:r>
            <a:r>
              <a:rPr lang="da-DK" altLang="ko-KR" sz="1200" u="sng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proactive safety management</a:t>
            </a:r>
            <a:r>
              <a:rPr lang="da-DK" altLang="ko-KR" sz="1200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not just punishment.</a:t>
            </a:r>
            <a:endParaRPr lang="da-DK" altLang="ko-KR" sz="1200" dirty="0"/>
          </a:p>
          <a:p>
            <a:pPr lvl="2"/>
            <a:r>
              <a:rPr lang="da-DK" altLang="ko-KR" sz="1200" u="sng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Primary contractors must rigorously oversee subcontractor safety.</a:t>
            </a:r>
            <a:endParaRPr lang="da-DK" altLang="ko-KR" sz="1200" u="sng" dirty="0"/>
          </a:p>
          <a:p>
            <a:pPr lvl="2"/>
            <a:r>
              <a:rPr lang="da-DK" altLang="ko-KR" sz="1200" u="sng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Strong safety monitoring &amp; documentation </a:t>
            </a:r>
            <a:r>
              <a:rPr lang="da-DK" altLang="ko-KR" sz="1200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reduce legal risks.</a:t>
            </a:r>
            <a:endParaRPr lang="ko-KR" altLang="en-US" sz="1200" dirty="0">
              <a:solidFill>
                <a:schemeClr val="dk1"/>
              </a:solidFill>
              <a:latin typeface="Roboto Condensed Light"/>
              <a:cs typeface="Roboto Condensed Light"/>
              <a:sym typeface="Roboto Condensed Light"/>
            </a:endParaRPr>
          </a:p>
          <a:p>
            <a:pPr lvl="1"/>
            <a:endParaRPr lang="en-US" altLang="ko-KR" dirty="0"/>
          </a:p>
        </p:txBody>
      </p:sp>
      <p:sp>
        <p:nvSpPr>
          <p:cNvPr id="238" name="Google Shape;238;p16">
            <a:extLst>
              <a:ext uri="{FF2B5EF4-FFF2-40B4-BE49-F238E27FC236}">
                <a16:creationId xmlns:a16="http://schemas.microsoft.com/office/drawing/2014/main" id="{07FF9CBF-7645-5A33-5387-B09230651AB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 dirty="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55521966-D16E-4CA1-6031-CAC123FE1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257912"/>
              </p:ext>
            </p:extLst>
          </p:nvPr>
        </p:nvGraphicFramePr>
        <p:xfrm>
          <a:off x="4288141" y="1757319"/>
          <a:ext cx="4435074" cy="2456371"/>
        </p:xfrm>
        <a:graphic>
          <a:graphicData uri="http://schemas.openxmlformats.org/drawingml/2006/table">
            <a:tbl>
              <a:tblPr firstRow="1" firstCol="1" bandRow="1">
                <a:tableStyleId>{E27665BA-8202-44FC-AD62-C9F0E3EA811A}</a:tableStyleId>
              </a:tblPr>
              <a:tblGrid>
                <a:gridCol w="1431425">
                  <a:extLst>
                    <a:ext uri="{9D8B030D-6E8A-4147-A177-3AD203B41FA5}">
                      <a16:colId xmlns:a16="http://schemas.microsoft.com/office/drawing/2014/main" val="554422749"/>
                    </a:ext>
                  </a:extLst>
                </a:gridCol>
                <a:gridCol w="1498240">
                  <a:extLst>
                    <a:ext uri="{9D8B030D-6E8A-4147-A177-3AD203B41FA5}">
                      <a16:colId xmlns:a16="http://schemas.microsoft.com/office/drawing/2014/main" val="1449652129"/>
                    </a:ext>
                  </a:extLst>
                </a:gridCol>
                <a:gridCol w="1505409">
                  <a:extLst>
                    <a:ext uri="{9D8B030D-6E8A-4147-A177-3AD203B41FA5}">
                      <a16:colId xmlns:a16="http://schemas.microsoft.com/office/drawing/2014/main" val="2215021468"/>
                    </a:ext>
                  </a:extLst>
                </a:gridCol>
              </a:tblGrid>
              <a:tr h="173584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Case</a:t>
                      </a:r>
                      <a:endParaRPr lang="ko-KR" altLang="en-US" sz="10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Key Issue</a:t>
                      </a:r>
                      <a:endParaRPr lang="ko-KR" altLang="en-US" sz="10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Lesson Learned</a:t>
                      </a:r>
                      <a:endParaRPr lang="ko-KR" altLang="en-US" sz="10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754998"/>
                  </a:ext>
                </a:extLst>
              </a:tr>
              <a:tr h="487999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Case 1: Primary Contractor CEO Acquitted</a:t>
                      </a:r>
                      <a:endParaRPr lang="ko-KR" altLang="en-US" sz="1000" b="1" i="0" u="none" strike="noStrike" cap="none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0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Foreseeability of accident</a:t>
                      </a:r>
                      <a:endParaRPr lang="ko-KR" altLang="en-US" sz="10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0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CEOs are accountable </a:t>
                      </a:r>
                      <a:r>
                        <a:rPr lang="en-US" sz="1000" b="0" i="0" u="sng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only if directly linked to safety failures</a:t>
                      </a:r>
                      <a:endParaRPr lang="ko-KR" altLang="en-US" sz="1000" b="0" i="0" u="sng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63727658"/>
                  </a:ext>
                </a:extLst>
              </a:tr>
              <a:tr h="330791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Case 2: HDC Hyundai Development Acquitted</a:t>
                      </a:r>
                      <a:endParaRPr lang="ko-KR" altLang="en-US" sz="1000" b="1" i="0" u="none" strike="noStrike" cap="none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0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Incident occurred before SAPA enforcement</a:t>
                      </a:r>
                      <a:endParaRPr lang="ko-KR" altLang="en-US" sz="10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000" b="0" i="0" u="sng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Incidents before SAPA </a:t>
                      </a:r>
                      <a:r>
                        <a:rPr lang="en-US" sz="10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took effect are not covered</a:t>
                      </a:r>
                      <a:endParaRPr lang="ko-KR" altLang="en-US" sz="10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4216505"/>
                  </a:ext>
                </a:extLst>
              </a:tr>
              <a:tr h="487999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Case 3: SPC Factory Fatality – Conviction</a:t>
                      </a:r>
                      <a:endParaRPr lang="ko-KR" altLang="en-US" sz="10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0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Failure to install safety covers</a:t>
                      </a:r>
                      <a:endParaRPr lang="ko-KR" altLang="en-US" sz="10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000" b="0" i="0" u="sng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Lack of basic safety measures</a:t>
                      </a:r>
                      <a:r>
                        <a:rPr lang="en-US" sz="10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 leads to conviction</a:t>
                      </a:r>
                      <a:endParaRPr lang="ko-KR" altLang="en-US" sz="10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26803111"/>
                  </a:ext>
                </a:extLst>
              </a:tr>
              <a:tr h="487999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Case 4: A Construction CEO Sentenced in Appeal</a:t>
                      </a:r>
                      <a:endParaRPr lang="ko-KR" altLang="en-US" sz="10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0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No new evidence in appeals</a:t>
                      </a:r>
                      <a:endParaRPr lang="ko-KR" altLang="en-US" sz="10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0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Appeals rarely overturn initial rulings </a:t>
                      </a:r>
                      <a:r>
                        <a:rPr lang="en-US" sz="1000" b="0" i="0" u="sng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without significant changes</a:t>
                      </a:r>
                      <a:endParaRPr lang="ko-KR" altLang="en-US" sz="1000" b="0" i="0" u="sng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8822582"/>
                  </a:ext>
                </a:extLst>
              </a:tr>
              <a:tr h="487999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Case 5: Construction Site Fall – Multiple Convictions</a:t>
                      </a:r>
                      <a:endParaRPr lang="ko-KR" altLang="en-US" sz="10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Primary &amp; subcontractor failures</a:t>
                      </a:r>
                      <a:endParaRPr lang="ko-KR" altLang="en-US" sz="1000" b="0" i="0" u="none" strike="noStrike" cap="none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000" b="0" i="0" u="sng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Primary contractors can be liable for subcontractor safety failures</a:t>
                      </a:r>
                      <a:endParaRPr lang="ko-KR" altLang="en-US" sz="1000" b="0" i="0" u="sng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57192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496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>
          <a:extLst>
            <a:ext uri="{FF2B5EF4-FFF2-40B4-BE49-F238E27FC236}">
              <a16:creationId xmlns:a16="http://schemas.microsoft.com/office/drawing/2014/main" id="{2DC3F435-2097-428F-9235-6E0AFAA09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>
            <a:extLst>
              <a:ext uri="{FF2B5EF4-FFF2-40B4-BE49-F238E27FC236}">
                <a16:creationId xmlns:a16="http://schemas.microsoft.com/office/drawing/2014/main" id="{02685670-0AB7-613D-9BEA-7A44FFBEAAA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6799" y="3136200"/>
            <a:ext cx="565606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da-DK" altLang="ko-KR" sz="2800" dirty="0"/>
              <a:t>Administrative Actions</a:t>
            </a:r>
          </a:p>
        </p:txBody>
      </p:sp>
      <p:sp>
        <p:nvSpPr>
          <p:cNvPr id="223" name="Google Shape;223;p14">
            <a:extLst>
              <a:ext uri="{FF2B5EF4-FFF2-40B4-BE49-F238E27FC236}">
                <a16:creationId xmlns:a16="http://schemas.microsoft.com/office/drawing/2014/main" id="{438C5563-A39A-5867-E2C5-4D25DD55FA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  <p:sp>
        <p:nvSpPr>
          <p:cNvPr id="224" name="Google Shape;224;p14">
            <a:extLst>
              <a:ext uri="{FF2B5EF4-FFF2-40B4-BE49-F238E27FC236}">
                <a16:creationId xmlns:a16="http://schemas.microsoft.com/office/drawing/2014/main" id="{78EEBD45-32C9-4CC5-0F3C-E265C3930498}"/>
              </a:ext>
            </a:extLst>
          </p:cNvPr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719736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8ED7E208-DBFA-22D5-BB8F-DF4BA55F1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>
            <a:extLst>
              <a:ext uri="{FF2B5EF4-FFF2-40B4-BE49-F238E27FC236}">
                <a16:creationId xmlns:a16="http://schemas.microsoft.com/office/drawing/2014/main" id="{5D4B1AB0-D412-D21A-3E95-A18BCA2FC5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392575"/>
            <a:ext cx="665401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5. </a:t>
            </a:r>
            <a:r>
              <a:rPr lang="da-DK" altLang="ko-KR" sz="2000" dirty="0"/>
              <a:t>Administrative Actions</a:t>
            </a:r>
            <a:endParaRPr dirty="0"/>
          </a:p>
        </p:txBody>
      </p:sp>
      <p:sp>
        <p:nvSpPr>
          <p:cNvPr id="237" name="Google Shape;237;p16">
            <a:extLst>
              <a:ext uri="{FF2B5EF4-FFF2-40B4-BE49-F238E27FC236}">
                <a16:creationId xmlns:a16="http://schemas.microsoft.com/office/drawing/2014/main" id="{6DC010E5-AEA4-3BB8-3013-A08AE3FEAD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" y="1018910"/>
            <a:ext cx="9144000" cy="3933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dirty="0"/>
              <a:t>A. Administrative Actions Before &amp; After a Court Ruling</a:t>
            </a:r>
          </a:p>
          <a:p>
            <a:pPr lvl="1"/>
            <a:r>
              <a:rPr lang="en-US" altLang="ko-KR" sz="2000" dirty="0"/>
              <a:t>Administrative penalties can be imposed both before and after a court ruling.</a:t>
            </a:r>
          </a:p>
          <a:p>
            <a:pPr lvl="2"/>
            <a:r>
              <a:rPr lang="en-US" altLang="ko-KR" sz="1600" u="sng" dirty="0"/>
              <a:t>Before a ruling</a:t>
            </a:r>
            <a:r>
              <a:rPr lang="en-US" altLang="ko-KR" sz="1600" dirty="0"/>
              <a:t>: Work suspension, labor inspection, mandatory safety training.</a:t>
            </a:r>
          </a:p>
          <a:p>
            <a:pPr lvl="2"/>
            <a:r>
              <a:rPr lang="en-US" altLang="ko-KR" sz="1600" u="sng" dirty="0"/>
              <a:t>After a ruling</a:t>
            </a:r>
            <a:r>
              <a:rPr lang="en-US" altLang="ko-KR" sz="1600" dirty="0"/>
              <a:t>: Additional measures such as public disclosure and court-ordered safety programs.</a:t>
            </a:r>
          </a:p>
          <a:p>
            <a:pPr lvl="1"/>
            <a:r>
              <a:rPr lang="en-US" altLang="ko-KR" sz="2000" dirty="0"/>
              <a:t>These actions are separate from criminal penalties like imprisonment or fines.</a:t>
            </a:r>
          </a:p>
          <a:p>
            <a:pPr marL="76200" indent="0">
              <a:buNone/>
            </a:pPr>
            <a:endParaRPr lang="en-US" altLang="ko-KR" dirty="0"/>
          </a:p>
        </p:txBody>
      </p:sp>
      <p:sp>
        <p:nvSpPr>
          <p:cNvPr id="238" name="Google Shape;238;p16">
            <a:extLst>
              <a:ext uri="{FF2B5EF4-FFF2-40B4-BE49-F238E27FC236}">
                <a16:creationId xmlns:a16="http://schemas.microsoft.com/office/drawing/2014/main" id="{4B52C483-2CE8-41FD-6A4D-AACA396C64D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27897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AD9D7B96-D441-52E0-CF73-9DF6732F8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>
            <a:extLst>
              <a:ext uri="{FF2B5EF4-FFF2-40B4-BE49-F238E27FC236}">
                <a16:creationId xmlns:a16="http://schemas.microsoft.com/office/drawing/2014/main" id="{0D74784C-DD5F-7534-9485-2DF7414E5A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392575"/>
            <a:ext cx="665401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5. </a:t>
            </a:r>
            <a:r>
              <a:rPr lang="da-DK" altLang="ko-KR" sz="2000" dirty="0"/>
              <a:t>Administrative Actions</a:t>
            </a:r>
            <a:endParaRPr dirty="0"/>
          </a:p>
        </p:txBody>
      </p:sp>
      <p:sp>
        <p:nvSpPr>
          <p:cNvPr id="237" name="Google Shape;237;p16">
            <a:extLst>
              <a:ext uri="{FF2B5EF4-FFF2-40B4-BE49-F238E27FC236}">
                <a16:creationId xmlns:a16="http://schemas.microsoft.com/office/drawing/2014/main" id="{A790A98C-7CC1-C2BC-E3D4-E311BE2800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0227"/>
            <a:ext cx="9144000" cy="3933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dirty="0"/>
              <a:t>B. Immediate Actions After a Serious Accident</a:t>
            </a:r>
            <a:endParaRPr lang="da-DK" altLang="ko-KR" dirty="0"/>
          </a:p>
          <a:p>
            <a:pPr marL="76200" indent="0">
              <a:buNone/>
            </a:pPr>
            <a:endParaRPr lang="en-US" altLang="ko-KR" dirty="0"/>
          </a:p>
        </p:txBody>
      </p:sp>
      <p:sp>
        <p:nvSpPr>
          <p:cNvPr id="238" name="Google Shape;238;p16">
            <a:extLst>
              <a:ext uri="{FF2B5EF4-FFF2-40B4-BE49-F238E27FC236}">
                <a16:creationId xmlns:a16="http://schemas.microsoft.com/office/drawing/2014/main" id="{882A9FA8-637A-2675-AB61-BD24C003989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9F1379E6-A25B-A279-DEDC-7B03DE4F5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50483"/>
              </p:ext>
            </p:extLst>
          </p:nvPr>
        </p:nvGraphicFramePr>
        <p:xfrm>
          <a:off x="421029" y="2141287"/>
          <a:ext cx="8415230" cy="1802130"/>
        </p:xfrm>
        <a:graphic>
          <a:graphicData uri="http://schemas.openxmlformats.org/drawingml/2006/table">
            <a:tbl>
              <a:tblPr firstRow="1" firstCol="1" bandRow="1">
                <a:tableStyleId>{E27665BA-8202-44FC-AD62-C9F0E3EA811A}</a:tableStyleId>
              </a:tblPr>
              <a:tblGrid>
                <a:gridCol w="2102392">
                  <a:extLst>
                    <a:ext uri="{9D8B030D-6E8A-4147-A177-3AD203B41FA5}">
                      <a16:colId xmlns:a16="http://schemas.microsoft.com/office/drawing/2014/main" val="1333314732"/>
                    </a:ext>
                  </a:extLst>
                </a:gridCol>
                <a:gridCol w="6312838">
                  <a:extLst>
                    <a:ext uri="{9D8B030D-6E8A-4147-A177-3AD203B41FA5}">
                      <a16:colId xmlns:a16="http://schemas.microsoft.com/office/drawing/2014/main" val="17703217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Action</a:t>
                      </a:r>
                      <a:endParaRPr lang="ko-KR" altLang="en-US" sz="14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Details</a:t>
                      </a:r>
                      <a:endParaRPr lang="ko-KR" altLang="en-US" sz="14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204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Work Suspension Order</a:t>
                      </a:r>
                      <a:endParaRPr lang="ko-KR" altLang="en-US" sz="14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Immediately issued by a labor inspector after a serious accident. Under ISHA Article 54, hazardous machinery/equipment can be </a:t>
                      </a:r>
                      <a:r>
                        <a:rPr lang="en-US" sz="1400" b="0" i="0" u="sng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shut down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.</a:t>
                      </a:r>
                      <a:endParaRPr lang="ko-KR" altLang="en-US" sz="14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276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Lifting Suspension</a:t>
                      </a:r>
                      <a:endParaRPr lang="ko-KR" altLang="en-US" sz="14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Requires a safety inspection and approval from the review committee (</a:t>
                      </a:r>
                      <a:r>
                        <a:rPr lang="en-US" sz="1400" b="0" i="0" u="sng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average 4-6 weeks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).</a:t>
                      </a:r>
                      <a:endParaRPr lang="ko-KR" altLang="en-US" sz="14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62031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Labor Inspection</a:t>
                      </a:r>
                      <a:endParaRPr lang="ko-KR" altLang="en-US" sz="14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Full safety assessment of the workplace. Fines, correction orders, and criminal prosecution if violations are found.</a:t>
                      </a:r>
                      <a:endParaRPr lang="ko-KR" altLang="en-US" sz="14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03002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Special Labor Inspection</a:t>
                      </a:r>
                      <a:endParaRPr lang="ko-KR" altLang="en-US" sz="14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Triggered if: (1) two or more fatalities; (2) three or more deaths within a year; or (3) significant public impact (case-by-case decision by the Ministry of Employment and Labor).</a:t>
                      </a:r>
                      <a:endParaRPr lang="ko-KR" altLang="en-US" sz="14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26777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27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0B9097-E061-F734-5DD9-21FCB5366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2575"/>
            <a:ext cx="6306675" cy="766200"/>
          </a:xfrm>
        </p:spPr>
        <p:txBody>
          <a:bodyPr/>
          <a:lstStyle/>
          <a:p>
            <a:r>
              <a:rPr lang="en-US" altLang="ko-KR" sz="2000" dirty="0">
                <a:latin typeface="+mj-ea"/>
                <a:ea typeface="+mj-ea"/>
              </a:rPr>
              <a:t> Supreme Court Ruling on December 19, 2024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E4C06C4-FE50-42C8-D619-E9F72F9F3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661746"/>
            <a:ext cx="6946875" cy="2760785"/>
          </a:xfrm>
        </p:spPr>
        <p:txBody>
          <a:bodyPr/>
          <a:lstStyle/>
          <a:p>
            <a:endParaRPr lang="en-US" altLang="ko-KR" sz="2000" dirty="0">
              <a:latin typeface="+mn-lt"/>
            </a:endParaRPr>
          </a:p>
          <a:p>
            <a:pPr algn="just"/>
            <a:endParaRPr lang="en-US" altLang="ko-KR" sz="2000" dirty="0">
              <a:latin typeface="+mj-ea"/>
              <a:ea typeface="+mj-ea"/>
            </a:endParaRPr>
          </a:p>
          <a:p>
            <a:pPr algn="just"/>
            <a:endParaRPr lang="en-US" altLang="ko-KR" sz="2000" dirty="0">
              <a:latin typeface="+mj-ea"/>
              <a:ea typeface="+mj-ea"/>
            </a:endParaRPr>
          </a:p>
          <a:p>
            <a:pPr algn="just"/>
            <a:endParaRPr lang="en-US" altLang="ko-KR" sz="2000" dirty="0">
              <a:latin typeface="+mj-ea"/>
              <a:ea typeface="+mj-ea"/>
            </a:endParaRPr>
          </a:p>
          <a:p>
            <a:pPr algn="just"/>
            <a:r>
              <a:rPr lang="en-US" altLang="ko-KR" sz="1800" dirty="0">
                <a:latin typeface="+mj-ea"/>
                <a:ea typeface="+mj-ea"/>
              </a:rPr>
              <a:t>On December 19, 2024, </a:t>
            </a:r>
            <a:r>
              <a:rPr lang="en-US" altLang="ko-KR" sz="1800" b="1" dirty="0">
                <a:latin typeface="+mj-ea"/>
                <a:ea typeface="+mj-ea"/>
              </a:rPr>
              <a:t>the Supreme Court </a:t>
            </a:r>
            <a:r>
              <a:rPr lang="en-US" altLang="ko-KR" sz="1800" dirty="0">
                <a:latin typeface="+mj-ea"/>
                <a:ea typeface="+mj-ea"/>
              </a:rPr>
              <a:t>redefined the concept of </a:t>
            </a:r>
            <a:r>
              <a:rPr lang="en-US" altLang="ko-KR" sz="1800" b="1" dirty="0">
                <a:latin typeface="+mj-ea"/>
                <a:ea typeface="+mj-ea"/>
              </a:rPr>
              <a:t>ordinary wages</a:t>
            </a:r>
            <a:r>
              <a:rPr lang="en-US" altLang="ko-KR" sz="1800" dirty="0">
                <a:latin typeface="+mj-ea"/>
                <a:ea typeface="+mj-ea"/>
              </a:rPr>
              <a:t>, which are expected to have a significant impact on the labor market.</a:t>
            </a:r>
          </a:p>
          <a:p>
            <a:pPr lvl="1" algn="just"/>
            <a:r>
              <a:rPr lang="en-US" altLang="ko-KR" sz="18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Following the Supreme Court ruling at the end of last year, the </a:t>
            </a:r>
            <a:r>
              <a:rPr lang="en-US" altLang="ko-KR" sz="1800" b="1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Ministry of Employment and Labor</a:t>
            </a:r>
            <a:r>
              <a:rPr lang="en-US" altLang="ko-KR" sz="18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fully revised its guidelines on </a:t>
            </a:r>
            <a:r>
              <a:rPr lang="en-US" altLang="ko-KR" sz="1800" b="1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ordinary wages </a:t>
            </a:r>
            <a:r>
              <a:rPr lang="en-US" altLang="ko-KR" sz="18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earlier this year.</a:t>
            </a:r>
            <a:endParaRPr lang="ko-KR" altLang="en-US" sz="1800" dirty="0">
              <a:latin typeface="Roboto Condensed Light" panose="02000000000000000000" pitchFamily="2" charset="0"/>
              <a:ea typeface="+mn-ea"/>
              <a:cs typeface="Roboto Condensed Light" panose="02000000000000000000" pitchFamily="2" charset="0"/>
            </a:endParaRPr>
          </a:p>
          <a:p>
            <a:pPr algn="just"/>
            <a:endParaRPr lang="en-US" altLang="ko-KR" sz="2000" dirty="0">
              <a:latin typeface="+mj-ea"/>
              <a:ea typeface="+mj-ea"/>
            </a:endParaRPr>
          </a:p>
          <a:p>
            <a:pPr algn="just"/>
            <a:endParaRPr lang="en-US" altLang="ko-KR" sz="2000" dirty="0">
              <a:latin typeface="+mj-ea"/>
              <a:ea typeface="+mj-ea"/>
            </a:endParaRPr>
          </a:p>
          <a:p>
            <a:pPr lvl="1"/>
            <a:endParaRPr lang="en-US" altLang="ko-KR" sz="2000" dirty="0">
              <a:latin typeface="+mn-lt"/>
            </a:endParaRPr>
          </a:p>
          <a:p>
            <a:endParaRPr lang="en-US" altLang="ko-KR" dirty="0"/>
          </a:p>
        </p:txBody>
      </p:sp>
      <p:sp>
        <p:nvSpPr>
          <p:cNvPr id="5" name="Google Shape;238;p16">
            <a:extLst>
              <a:ext uri="{FF2B5EF4-FFF2-40B4-BE49-F238E27FC236}">
                <a16:creationId xmlns:a16="http://schemas.microsoft.com/office/drawing/2014/main" id="{FF925EE4-06CA-4FCA-32BC-DCF10B5035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413" y="4637088"/>
            <a:ext cx="1487487" cy="314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2740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B1540664-CF2F-4008-F839-F1AAB2DE1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>
            <a:extLst>
              <a:ext uri="{FF2B5EF4-FFF2-40B4-BE49-F238E27FC236}">
                <a16:creationId xmlns:a16="http://schemas.microsoft.com/office/drawing/2014/main" id="{CED02431-7FD3-5803-20C5-4E8FBB02C5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392575"/>
            <a:ext cx="665401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5. </a:t>
            </a:r>
            <a:r>
              <a:rPr lang="da-DK" altLang="ko-KR" sz="2000" dirty="0"/>
              <a:t>Administrative Actions</a:t>
            </a:r>
            <a:endParaRPr dirty="0"/>
          </a:p>
        </p:txBody>
      </p:sp>
      <p:sp>
        <p:nvSpPr>
          <p:cNvPr id="237" name="Google Shape;237;p16">
            <a:extLst>
              <a:ext uri="{FF2B5EF4-FFF2-40B4-BE49-F238E27FC236}">
                <a16:creationId xmlns:a16="http://schemas.microsoft.com/office/drawing/2014/main" id="{158D712E-5B1F-AA72-0FD8-809CF9D6CC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0227"/>
            <a:ext cx="9144000" cy="3933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dirty="0"/>
              <a:t>C. </a:t>
            </a:r>
            <a:r>
              <a:rPr lang="da-DK" altLang="ko-KR" dirty="0"/>
              <a:t>Safety Training &amp; Compliance Obligations</a:t>
            </a:r>
            <a:endParaRPr lang="en-US" altLang="ko-KR" dirty="0"/>
          </a:p>
        </p:txBody>
      </p:sp>
      <p:sp>
        <p:nvSpPr>
          <p:cNvPr id="238" name="Google Shape;238;p16">
            <a:extLst>
              <a:ext uri="{FF2B5EF4-FFF2-40B4-BE49-F238E27FC236}">
                <a16:creationId xmlns:a16="http://schemas.microsoft.com/office/drawing/2014/main" id="{0EF70578-6E91-A960-D84B-8E897CA7DBF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B20C0E93-A9A0-E88D-4DFB-9EF1C6E819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181878"/>
              </p:ext>
            </p:extLst>
          </p:nvPr>
        </p:nvGraphicFramePr>
        <p:xfrm>
          <a:off x="481044" y="2369314"/>
          <a:ext cx="6987903" cy="1783080"/>
        </p:xfrm>
        <a:graphic>
          <a:graphicData uri="http://schemas.openxmlformats.org/drawingml/2006/table">
            <a:tbl>
              <a:tblPr firstRow="1" firstCol="1" bandRow="1">
                <a:tableStyleId>{E27665BA-8202-44FC-AD62-C9F0E3EA811A}</a:tableStyleId>
              </a:tblPr>
              <a:tblGrid>
                <a:gridCol w="3075610">
                  <a:extLst>
                    <a:ext uri="{9D8B030D-6E8A-4147-A177-3AD203B41FA5}">
                      <a16:colId xmlns:a16="http://schemas.microsoft.com/office/drawing/2014/main" val="167248636"/>
                    </a:ext>
                  </a:extLst>
                </a:gridCol>
                <a:gridCol w="3912293">
                  <a:extLst>
                    <a:ext uri="{9D8B030D-6E8A-4147-A177-3AD203B41FA5}">
                      <a16:colId xmlns:a16="http://schemas.microsoft.com/office/drawing/2014/main" val="1435263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Requirement</a:t>
                      </a:r>
                      <a:endParaRPr lang="ko-KR" altLang="en-US" sz="1600" b="1" i="0" u="none" strike="noStrike" cap="none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Details</a:t>
                      </a:r>
                      <a:endParaRPr lang="ko-KR" altLang="en-US" sz="16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757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Mandatory CEO Safety Training</a:t>
                      </a:r>
                      <a:endParaRPr lang="ko-KR" altLang="en-US" sz="16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SAPA Article 8 requires CEOs and executives to complete a 12-hour safety program (6 hours online, 6 hours in-person).</a:t>
                      </a:r>
                      <a:endParaRPr lang="ko-KR" altLang="en-US" sz="16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98984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Penalty for Non-Compliance</a:t>
                      </a:r>
                      <a:endParaRPr lang="ko-KR" altLang="en-US" sz="16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Failure to complete training results in fines.</a:t>
                      </a:r>
                      <a:endParaRPr lang="ko-KR" altLang="en-US" sz="1600" b="0" i="0" u="none" strike="noStrike" cap="none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34401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Legal Obligation</a:t>
                      </a:r>
                      <a:endParaRPr lang="ko-KR" altLang="en-US" sz="16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Ensures management actively enforces workplace safety measures.</a:t>
                      </a:r>
                      <a:endParaRPr lang="ko-KR" altLang="en-US" sz="16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16870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722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887F81E7-ABBB-60E4-A459-53BA61000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>
            <a:extLst>
              <a:ext uri="{FF2B5EF4-FFF2-40B4-BE49-F238E27FC236}">
                <a16:creationId xmlns:a16="http://schemas.microsoft.com/office/drawing/2014/main" id="{35A3359E-486A-75B3-68A1-1671FE7C88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392575"/>
            <a:ext cx="665401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5. </a:t>
            </a:r>
            <a:r>
              <a:rPr lang="da-DK" altLang="ko-KR" sz="2000" dirty="0"/>
              <a:t>Administrative Actions</a:t>
            </a:r>
            <a:endParaRPr dirty="0"/>
          </a:p>
        </p:txBody>
      </p:sp>
      <p:sp>
        <p:nvSpPr>
          <p:cNvPr id="237" name="Google Shape;237;p16">
            <a:extLst>
              <a:ext uri="{FF2B5EF4-FFF2-40B4-BE49-F238E27FC236}">
                <a16:creationId xmlns:a16="http://schemas.microsoft.com/office/drawing/2014/main" id="{94EDCC62-2E13-7281-1EA9-B9FE0CF59D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0227"/>
            <a:ext cx="9144000" cy="3933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dirty="0"/>
              <a:t>D. </a:t>
            </a:r>
            <a:r>
              <a:rPr lang="da-DK" altLang="ko-KR" dirty="0"/>
              <a:t>Post-Trial Administrative Measures</a:t>
            </a:r>
            <a:endParaRPr lang="en-US" altLang="ko-KR" dirty="0"/>
          </a:p>
        </p:txBody>
      </p:sp>
      <p:sp>
        <p:nvSpPr>
          <p:cNvPr id="238" name="Google Shape;238;p16">
            <a:extLst>
              <a:ext uri="{FF2B5EF4-FFF2-40B4-BE49-F238E27FC236}">
                <a16:creationId xmlns:a16="http://schemas.microsoft.com/office/drawing/2014/main" id="{268DF80D-BF63-9202-E559-BEFF7155407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E7EFFC47-8CCE-165E-64AB-45602686F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277501"/>
              </p:ext>
            </p:extLst>
          </p:nvPr>
        </p:nvGraphicFramePr>
        <p:xfrm>
          <a:off x="393601" y="2366447"/>
          <a:ext cx="7666065" cy="1764030"/>
        </p:xfrm>
        <a:graphic>
          <a:graphicData uri="http://schemas.openxmlformats.org/drawingml/2006/table">
            <a:tbl>
              <a:tblPr firstRow="1" firstCol="1" bandRow="1">
                <a:tableStyleId>{E27665BA-8202-44FC-AD62-C9F0E3EA811A}</a:tableStyleId>
              </a:tblPr>
              <a:tblGrid>
                <a:gridCol w="3061698">
                  <a:extLst>
                    <a:ext uri="{9D8B030D-6E8A-4147-A177-3AD203B41FA5}">
                      <a16:colId xmlns:a16="http://schemas.microsoft.com/office/drawing/2014/main" val="1894472928"/>
                    </a:ext>
                  </a:extLst>
                </a:gridCol>
                <a:gridCol w="4604367">
                  <a:extLst>
                    <a:ext uri="{9D8B030D-6E8A-4147-A177-3AD203B41FA5}">
                      <a16:colId xmlns:a16="http://schemas.microsoft.com/office/drawing/2014/main" val="21888143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Action</a:t>
                      </a:r>
                      <a:endParaRPr lang="ko-KR" altLang="en-US" sz="16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Details</a:t>
                      </a:r>
                      <a:endParaRPr lang="ko-KR" altLang="en-US" sz="16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135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Court-Ordered Safety Program</a:t>
                      </a:r>
                      <a:endParaRPr lang="ko-KR" altLang="en-US" sz="16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Additional penalty imposed with sentencing (e.g., 10-month jail + 40-hour safety training).</a:t>
                      </a:r>
                      <a:endParaRPr lang="ko-KR" altLang="en-US" sz="1600" b="0" i="0" u="none" strike="noStrike" cap="none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48282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Public Disclosure of Serious Accidents</a:t>
                      </a:r>
                      <a:endParaRPr lang="ko-KR" altLang="en-US" sz="16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Under SAPA Article 12, the Ministry of Employment &amp; Labor </a:t>
                      </a:r>
                      <a:r>
                        <a:rPr lang="en-US" sz="1600" b="0" i="0" u="sng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publicly announces: (1) company name; (2) date &amp; location of accident; (3) details of the incident; and (3) past violations within the last 5 years</a:t>
                      </a:r>
                      <a:endParaRPr lang="ko-KR" altLang="en-US" sz="1600" b="0" i="0" u="sng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54191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9690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86606B5D-1C43-1E6F-EE17-BF782C490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>
            <a:extLst>
              <a:ext uri="{FF2B5EF4-FFF2-40B4-BE49-F238E27FC236}">
                <a16:creationId xmlns:a16="http://schemas.microsoft.com/office/drawing/2014/main" id="{D0D7F754-BD6B-538D-9431-CA13A8A808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392575"/>
            <a:ext cx="665401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5. </a:t>
            </a:r>
            <a:r>
              <a:rPr lang="da-DK" altLang="ko-KR" sz="2000" dirty="0"/>
              <a:t>Administrative Actions</a:t>
            </a:r>
            <a:endParaRPr dirty="0"/>
          </a:p>
        </p:txBody>
      </p:sp>
      <p:sp>
        <p:nvSpPr>
          <p:cNvPr id="237" name="Google Shape;237;p16">
            <a:extLst>
              <a:ext uri="{FF2B5EF4-FFF2-40B4-BE49-F238E27FC236}">
                <a16:creationId xmlns:a16="http://schemas.microsoft.com/office/drawing/2014/main" id="{12390CC1-B6BA-28CC-2996-2018E6D192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" y="817735"/>
            <a:ext cx="9144000" cy="3933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dirty="0"/>
              <a:t>E. Business Impact of Administrative Actions</a:t>
            </a:r>
          </a:p>
          <a:p>
            <a:pPr lvl="1"/>
            <a:r>
              <a:rPr lang="en-US" altLang="ko-KR" sz="2000" dirty="0"/>
              <a:t>Administrative penalties, including work suspensions, fines, and inspections, can severely disrupt business operations before and after court rulings.</a:t>
            </a:r>
          </a:p>
          <a:p>
            <a:pPr lvl="1"/>
            <a:r>
              <a:rPr lang="en-US" altLang="ko-KR" sz="2000" dirty="0"/>
              <a:t>Public disclosure under SAPA reveals company names, accident details, and past violations, leading to reputational damage.</a:t>
            </a:r>
          </a:p>
          <a:p>
            <a:pPr lvl="1"/>
            <a:r>
              <a:rPr lang="en-US" altLang="ko-KR" sz="2000" dirty="0"/>
              <a:t>Proactive safety compliance helps mitigate legal, financial, and operational risks.</a:t>
            </a:r>
          </a:p>
        </p:txBody>
      </p:sp>
      <p:sp>
        <p:nvSpPr>
          <p:cNvPr id="238" name="Google Shape;238;p16">
            <a:extLst>
              <a:ext uri="{FF2B5EF4-FFF2-40B4-BE49-F238E27FC236}">
                <a16:creationId xmlns:a16="http://schemas.microsoft.com/office/drawing/2014/main" id="{0042B112-9862-DED2-FEC5-4F690A04B15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44813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>
          <a:extLst>
            <a:ext uri="{FF2B5EF4-FFF2-40B4-BE49-F238E27FC236}">
              <a16:creationId xmlns:a16="http://schemas.microsoft.com/office/drawing/2014/main" id="{C972F8F3-276E-A325-8EA0-FED6DEE82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>
            <a:extLst>
              <a:ext uri="{FF2B5EF4-FFF2-40B4-BE49-F238E27FC236}">
                <a16:creationId xmlns:a16="http://schemas.microsoft.com/office/drawing/2014/main" id="{F6E5E58C-96D0-C231-FD15-3CA611D8BBD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6799" y="3136200"/>
            <a:ext cx="565606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altLang="ko-KR" sz="2800" dirty="0"/>
              <a:t>Practical Preventive Measures</a:t>
            </a:r>
            <a:endParaRPr lang="da-DK" altLang="ko-KR" sz="2800" dirty="0"/>
          </a:p>
        </p:txBody>
      </p:sp>
      <p:sp>
        <p:nvSpPr>
          <p:cNvPr id="223" name="Google Shape;223;p14">
            <a:extLst>
              <a:ext uri="{FF2B5EF4-FFF2-40B4-BE49-F238E27FC236}">
                <a16:creationId xmlns:a16="http://schemas.microsoft.com/office/drawing/2014/main" id="{78ECD662-F748-59E0-EB4E-560977EA84A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  <p:sp>
        <p:nvSpPr>
          <p:cNvPr id="224" name="Google Shape;224;p14">
            <a:extLst>
              <a:ext uri="{FF2B5EF4-FFF2-40B4-BE49-F238E27FC236}">
                <a16:creationId xmlns:a16="http://schemas.microsoft.com/office/drawing/2014/main" id="{4445B91B-BB05-98D1-F930-94809139D51D}"/>
              </a:ext>
            </a:extLst>
          </p:cNvPr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6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0314791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3E4D5562-9AC2-FABA-3B91-1BC897728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>
            <a:extLst>
              <a:ext uri="{FF2B5EF4-FFF2-40B4-BE49-F238E27FC236}">
                <a16:creationId xmlns:a16="http://schemas.microsoft.com/office/drawing/2014/main" id="{FCC6AFCC-A4AD-C556-4263-957A221B93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392575"/>
            <a:ext cx="665401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5. </a:t>
            </a:r>
            <a:r>
              <a:rPr lang="en-US" altLang="ko-KR" sz="2000" dirty="0"/>
              <a:t>Practical Preventive Measures</a:t>
            </a:r>
            <a:endParaRPr dirty="0"/>
          </a:p>
        </p:txBody>
      </p:sp>
      <p:sp>
        <p:nvSpPr>
          <p:cNvPr id="237" name="Google Shape;237;p16">
            <a:extLst>
              <a:ext uri="{FF2B5EF4-FFF2-40B4-BE49-F238E27FC236}">
                <a16:creationId xmlns:a16="http://schemas.microsoft.com/office/drawing/2014/main" id="{BD1AFA96-D821-10FD-85FF-3AFE8C3DC2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" y="-70935"/>
            <a:ext cx="9144000" cy="3933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dirty="0"/>
              <a:t>A. Key Steps for Compliance &amp; Risk Reduction</a:t>
            </a:r>
          </a:p>
          <a:p>
            <a:pPr marL="76200" indent="0">
              <a:buNone/>
            </a:pPr>
            <a:endParaRPr lang="en-US" altLang="ko-KR" dirty="0"/>
          </a:p>
        </p:txBody>
      </p:sp>
      <p:sp>
        <p:nvSpPr>
          <p:cNvPr id="238" name="Google Shape;238;p16">
            <a:extLst>
              <a:ext uri="{FF2B5EF4-FFF2-40B4-BE49-F238E27FC236}">
                <a16:creationId xmlns:a16="http://schemas.microsoft.com/office/drawing/2014/main" id="{CE564793-A253-52EF-2D3D-0320E3A5A01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5E167FC7-7A63-AF6B-C2B7-14E5C7CB6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724348"/>
              </p:ext>
            </p:extLst>
          </p:nvPr>
        </p:nvGraphicFramePr>
        <p:xfrm>
          <a:off x="543973" y="2005848"/>
          <a:ext cx="6654019" cy="2461260"/>
        </p:xfrm>
        <a:graphic>
          <a:graphicData uri="http://schemas.openxmlformats.org/drawingml/2006/table">
            <a:tbl>
              <a:tblPr firstRow="1" firstCol="1" bandRow="1">
                <a:tableStyleId>{E27665BA-8202-44FC-AD62-C9F0E3EA811A}</a:tableStyleId>
              </a:tblPr>
              <a:tblGrid>
                <a:gridCol w="2317695">
                  <a:extLst>
                    <a:ext uri="{9D8B030D-6E8A-4147-A177-3AD203B41FA5}">
                      <a16:colId xmlns:a16="http://schemas.microsoft.com/office/drawing/2014/main" val="898811202"/>
                    </a:ext>
                  </a:extLst>
                </a:gridCol>
                <a:gridCol w="4336324">
                  <a:extLst>
                    <a:ext uri="{9D8B030D-6E8A-4147-A177-3AD203B41FA5}">
                      <a16:colId xmlns:a16="http://schemas.microsoft.com/office/drawing/2014/main" val="30352275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Preventive Measure</a:t>
                      </a:r>
                      <a:endParaRPr lang="ko-KR" altLang="en-US" sz="14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Implementation</a:t>
                      </a:r>
                      <a:endParaRPr lang="ko-KR" altLang="en-US" sz="14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156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Safety Management System</a:t>
                      </a:r>
                      <a:endParaRPr lang="ko-KR" altLang="en-US" sz="1400" b="1" i="0" u="none" strike="noStrike" cap="none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CEOs must oversee safety structures, define roles, and maintain legal documentation.</a:t>
                      </a:r>
                      <a:endParaRPr lang="ko-KR" altLang="en-US" sz="1400" b="0" i="0" u="none" strike="noStrike" cap="none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1628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Hazard Identification &amp; Risk Reduction</a:t>
                      </a:r>
                      <a:endParaRPr lang="ko-KR" altLang="en-US" sz="1400" b="1" i="0" u="none" strike="noStrike" cap="none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Conduct regular risk assessments, especially for high-risk environments (e.g., construction, manufacturing).</a:t>
                      </a:r>
                      <a:endParaRPr lang="ko-KR" altLang="en-US" sz="1400" b="0" i="0" u="none" strike="noStrike" cap="none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38903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Employee Training &amp; Feedback</a:t>
                      </a:r>
                      <a:endParaRPr lang="ko-KR" altLang="en-US" sz="1400" b="1" i="0" u="none" strike="noStrike" cap="none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Provide mandatory safety training, document completion records, and establish feedback systems.</a:t>
                      </a:r>
                      <a:endParaRPr lang="ko-KR" altLang="en-US" sz="1400" b="0" i="0" u="none" strike="noStrike" cap="none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3272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Subcontractor Safety Management</a:t>
                      </a:r>
                      <a:endParaRPr lang="ko-KR" altLang="en-US" sz="14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Evaluate subcontractors’ safety compliance before contracts and conduct regular safety checks.</a:t>
                      </a:r>
                      <a:endParaRPr lang="ko-KR" altLang="en-US" sz="1400" b="0" i="0" u="none" strike="noStrike" cap="none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81294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Accident Response &amp; Prevention</a:t>
                      </a:r>
                      <a:endParaRPr lang="ko-KR" altLang="en-US" sz="14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Implement immediate response measures, investigate incidents, and document prevention actions.</a:t>
                      </a:r>
                      <a:endParaRPr lang="ko-KR" altLang="en-US" sz="14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06078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9293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5FB71829-010F-2BC0-6FF5-AEBEACB07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>
            <a:extLst>
              <a:ext uri="{FF2B5EF4-FFF2-40B4-BE49-F238E27FC236}">
                <a16:creationId xmlns:a16="http://schemas.microsoft.com/office/drawing/2014/main" id="{814E27DF-350B-119F-9C95-A622D94218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392575"/>
            <a:ext cx="665401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5. </a:t>
            </a:r>
            <a:r>
              <a:rPr lang="en-US" altLang="ko-KR" sz="2000" dirty="0"/>
              <a:t>Practical Preventive Measures</a:t>
            </a:r>
            <a:endParaRPr dirty="0"/>
          </a:p>
        </p:txBody>
      </p:sp>
      <p:sp>
        <p:nvSpPr>
          <p:cNvPr id="237" name="Google Shape;237;p16">
            <a:extLst>
              <a:ext uri="{FF2B5EF4-FFF2-40B4-BE49-F238E27FC236}">
                <a16:creationId xmlns:a16="http://schemas.microsoft.com/office/drawing/2014/main" id="{48026487-C217-D3F9-5BA8-A1396B8627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" y="1514825"/>
            <a:ext cx="9144000" cy="3933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atinLnBrk="0">
              <a:spcAft>
                <a:spcPts val="800"/>
              </a:spcAft>
            </a:pPr>
            <a:r>
              <a:rPr lang="en-US" altLang="ko-KR" dirty="0"/>
              <a:t>B. Ensuring Compliance </a:t>
            </a:r>
            <a:r>
              <a:rPr lang="en-US" altLang="ko-KR" u="sng" dirty="0"/>
              <a:t>Beyond Formal Documentation</a:t>
            </a:r>
          </a:p>
          <a:p>
            <a:pPr lvl="1">
              <a:spcAft>
                <a:spcPts val="800"/>
              </a:spcAft>
            </a:pPr>
            <a:r>
              <a:rPr lang="en-US" altLang="ko-KR" sz="2000" dirty="0"/>
              <a:t>A proactive safety approach is essential, not just formal compliance.</a:t>
            </a:r>
          </a:p>
          <a:p>
            <a:pPr lvl="1">
              <a:spcAft>
                <a:spcPts val="800"/>
              </a:spcAft>
            </a:pPr>
            <a:r>
              <a:rPr lang="en-US" altLang="ko-KR" sz="2000" dirty="0"/>
              <a:t>Frequent safety inspections reduce workplace risks.</a:t>
            </a:r>
          </a:p>
          <a:p>
            <a:pPr lvl="1">
              <a:spcAft>
                <a:spcPts val="800"/>
              </a:spcAft>
            </a:pPr>
            <a:r>
              <a:rPr lang="en-US" altLang="ko-KR" sz="2000" dirty="0"/>
              <a:t>Accurate record-keeping strengthens legal defense in case of accidents.</a:t>
            </a:r>
          </a:p>
          <a:p>
            <a:pPr lvl="1">
              <a:spcAft>
                <a:spcPts val="800"/>
              </a:spcAft>
            </a:pPr>
            <a:r>
              <a:rPr lang="en-US" altLang="ko-KR" sz="2000" dirty="0"/>
              <a:t>Preventive action plans lower liability under SAPA.</a:t>
            </a:r>
            <a:endParaRPr lang="ko-KR" altLang="ko-KR" sz="2000" dirty="0"/>
          </a:p>
          <a:p>
            <a:pPr lvl="1">
              <a:spcAft>
                <a:spcPts val="800"/>
              </a:spcAft>
            </a:pPr>
            <a:endParaRPr lang="ko-KR" altLang="ko-KR" dirty="0"/>
          </a:p>
          <a:p>
            <a:pPr marL="76200" indent="0">
              <a:buNone/>
            </a:pPr>
            <a:endParaRPr lang="en-US" altLang="ko-KR" dirty="0"/>
          </a:p>
        </p:txBody>
      </p:sp>
      <p:sp>
        <p:nvSpPr>
          <p:cNvPr id="238" name="Google Shape;238;p16">
            <a:extLst>
              <a:ext uri="{FF2B5EF4-FFF2-40B4-BE49-F238E27FC236}">
                <a16:creationId xmlns:a16="http://schemas.microsoft.com/office/drawing/2014/main" id="{8A2EFC37-8A3E-F958-967F-FE1814936C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78756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D63A2CBF-3BD4-8A69-4FAA-5B1FEB71B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>
            <a:extLst>
              <a:ext uri="{FF2B5EF4-FFF2-40B4-BE49-F238E27FC236}">
                <a16:creationId xmlns:a16="http://schemas.microsoft.com/office/drawing/2014/main" id="{7E4E43AC-C67B-D24A-1C45-F4B6446DE4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392575"/>
            <a:ext cx="665401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5. </a:t>
            </a:r>
            <a:r>
              <a:rPr lang="en-US" altLang="ko-KR" sz="2000" dirty="0"/>
              <a:t>Practical Preventive Measures</a:t>
            </a:r>
            <a:endParaRPr dirty="0"/>
          </a:p>
        </p:txBody>
      </p:sp>
      <p:sp>
        <p:nvSpPr>
          <p:cNvPr id="237" name="Google Shape;237;p16">
            <a:extLst>
              <a:ext uri="{FF2B5EF4-FFF2-40B4-BE49-F238E27FC236}">
                <a16:creationId xmlns:a16="http://schemas.microsoft.com/office/drawing/2014/main" id="{BD6AAC14-EAED-5F10-2BBD-8FC07091BE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38600" y="2386683"/>
            <a:ext cx="9144000" cy="3933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atinLnBrk="0">
              <a:spcAft>
                <a:spcPts val="800"/>
              </a:spcAft>
            </a:pPr>
            <a:r>
              <a:rPr lang="en-US" altLang="ko-KR" sz="2000" dirty="0"/>
              <a:t>C. Cooperation with Relevant Authorities</a:t>
            </a:r>
          </a:p>
          <a:p>
            <a:pPr lvl="1">
              <a:spcAft>
                <a:spcPts val="800"/>
              </a:spcAft>
            </a:pPr>
            <a:r>
              <a:rPr lang="en-US" altLang="ko-KR" sz="1600" u="sng" dirty="0"/>
              <a:t>Korea Occupational Safety and Health Agency (KOSHA) Support</a:t>
            </a:r>
          </a:p>
          <a:p>
            <a:pPr lvl="2">
              <a:spcAft>
                <a:spcPts val="800"/>
              </a:spcAft>
            </a:pPr>
            <a:r>
              <a:rPr lang="en-US" altLang="ko-KR" sz="1200" u="sng" dirty="0"/>
              <a:t>Companies can apply for </a:t>
            </a:r>
            <a:r>
              <a:rPr lang="en-US" altLang="ko-KR" sz="1200" b="1" u="sng" dirty="0"/>
              <a:t>government-supported consulting </a:t>
            </a:r>
            <a:r>
              <a:rPr lang="en-US" altLang="ko-KR" sz="1200" u="sng" dirty="0"/>
              <a:t>after a self-assessment at </a:t>
            </a:r>
            <a:r>
              <a:rPr lang="en-US" altLang="ko-KR" sz="1200" u="sng" dirty="0">
                <a:solidFill>
                  <a:srgbClr val="0070C0"/>
                </a:solidFill>
              </a:rPr>
              <a:t>www.kosha.or.kr/survey/index.do</a:t>
            </a:r>
            <a:r>
              <a:rPr lang="en-US" altLang="ko-KR" sz="1200" u="sng" dirty="0"/>
              <a:t>. </a:t>
            </a:r>
          </a:p>
          <a:p>
            <a:pPr lvl="2">
              <a:spcAft>
                <a:spcPts val="800"/>
              </a:spcAft>
            </a:pPr>
            <a:r>
              <a:rPr lang="en-US" altLang="ko-KR" sz="1200" dirty="0"/>
              <a:t>Consulting includes </a:t>
            </a:r>
            <a:r>
              <a:rPr lang="en-US" altLang="ko-KR" sz="1200" b="1" u="sng" dirty="0"/>
              <a:t>at least five on-site visits </a:t>
            </a:r>
            <a:r>
              <a:rPr lang="en-US" altLang="ko-KR" sz="1200" u="sng" dirty="0"/>
              <a:t>to assess workplace safety</a:t>
            </a:r>
            <a:r>
              <a:rPr lang="en-US" altLang="ko-KR" sz="1200" dirty="0"/>
              <a:t>. </a:t>
            </a:r>
          </a:p>
          <a:p>
            <a:pPr lvl="2">
              <a:spcAft>
                <a:spcPts val="800"/>
              </a:spcAft>
            </a:pPr>
            <a:r>
              <a:rPr lang="en-US" altLang="ko-KR" sz="1200" u="sng" dirty="0"/>
              <a:t>Participation in the program can serve as </a:t>
            </a:r>
            <a:r>
              <a:rPr lang="en-US" altLang="ko-KR" sz="1200" b="1" u="sng" dirty="0"/>
              <a:t>mitigating evidence </a:t>
            </a:r>
            <a:r>
              <a:rPr lang="en-US" altLang="ko-KR" sz="1200" u="sng" dirty="0"/>
              <a:t>in legal cases. </a:t>
            </a:r>
          </a:p>
          <a:p>
            <a:pPr lvl="1">
              <a:spcAft>
                <a:spcPts val="800"/>
              </a:spcAft>
            </a:pPr>
            <a:r>
              <a:rPr lang="en-US" altLang="ko-KR" sz="1600" dirty="0"/>
              <a:t>Collaboration with the Ministry of Employment &amp; Labor (MOEL)</a:t>
            </a:r>
          </a:p>
          <a:p>
            <a:pPr lvl="2">
              <a:spcAft>
                <a:spcPts val="800"/>
              </a:spcAft>
            </a:pPr>
            <a:r>
              <a:rPr lang="en-US" altLang="ko-KR" sz="1200" u="sng" dirty="0"/>
              <a:t>Understanding and complying with regional labor office guidelines is essential. </a:t>
            </a:r>
          </a:p>
          <a:p>
            <a:pPr lvl="2">
              <a:spcAft>
                <a:spcPts val="800"/>
              </a:spcAft>
            </a:pPr>
            <a:r>
              <a:rPr lang="en-US" altLang="ko-KR" sz="1200" dirty="0"/>
              <a:t>Preemptive cooperation can help companies </a:t>
            </a:r>
            <a:r>
              <a:rPr lang="en-US" altLang="ko-KR" sz="1200" u="sng" dirty="0"/>
              <a:t>prepare for labor inspections and minimize legal risks</a:t>
            </a:r>
            <a:r>
              <a:rPr lang="en-US" altLang="ko-KR" sz="1200" dirty="0"/>
              <a:t>. </a:t>
            </a:r>
          </a:p>
          <a:p>
            <a:pPr latinLnBrk="0">
              <a:spcAft>
                <a:spcPts val="800"/>
              </a:spcAft>
            </a:pPr>
            <a:endParaRPr lang="en-US" altLang="ko-KR" dirty="0"/>
          </a:p>
          <a:p>
            <a:pPr latinLnBrk="0">
              <a:spcAft>
                <a:spcPts val="800"/>
              </a:spcAft>
            </a:pPr>
            <a:endParaRPr lang="en-US" altLang="ko-KR" dirty="0"/>
          </a:p>
          <a:p>
            <a:pPr latinLnBrk="0">
              <a:spcAft>
                <a:spcPts val="800"/>
              </a:spcAft>
            </a:pPr>
            <a:endParaRPr lang="en-US" altLang="ko-KR" dirty="0"/>
          </a:p>
          <a:p>
            <a:pPr lvl="1">
              <a:spcAft>
                <a:spcPts val="800"/>
              </a:spcAft>
            </a:pPr>
            <a:endParaRPr lang="ko-KR" altLang="ko-KR" dirty="0"/>
          </a:p>
          <a:p>
            <a:pPr marL="76200" indent="0">
              <a:buNone/>
            </a:pPr>
            <a:endParaRPr lang="en-US" altLang="ko-KR" dirty="0"/>
          </a:p>
        </p:txBody>
      </p:sp>
      <p:sp>
        <p:nvSpPr>
          <p:cNvPr id="238" name="Google Shape;238;p16">
            <a:extLst>
              <a:ext uri="{FF2B5EF4-FFF2-40B4-BE49-F238E27FC236}">
                <a16:creationId xmlns:a16="http://schemas.microsoft.com/office/drawing/2014/main" id="{10BCC130-A937-C5BA-0C8A-2B378D3F1E9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2D4D3E-33E8-9836-0ED0-16140C9D1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0645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5ECD9B33-32FE-C259-9475-0E73A012E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>
            <a:extLst>
              <a:ext uri="{FF2B5EF4-FFF2-40B4-BE49-F238E27FC236}">
                <a16:creationId xmlns:a16="http://schemas.microsoft.com/office/drawing/2014/main" id="{917A8307-0B85-DA6C-1191-55BFC92796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392575"/>
            <a:ext cx="665401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5. </a:t>
            </a:r>
            <a:r>
              <a:rPr lang="en-US" altLang="ko-KR" sz="2000" dirty="0"/>
              <a:t>Practical Preventive Measures</a:t>
            </a:r>
            <a:endParaRPr dirty="0"/>
          </a:p>
        </p:txBody>
      </p:sp>
      <p:sp>
        <p:nvSpPr>
          <p:cNvPr id="237" name="Google Shape;237;p16">
            <a:extLst>
              <a:ext uri="{FF2B5EF4-FFF2-40B4-BE49-F238E27FC236}">
                <a16:creationId xmlns:a16="http://schemas.microsoft.com/office/drawing/2014/main" id="{5360806F-0D2E-A01C-30D6-C1F10DC771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260905"/>
            <a:ext cx="9144000" cy="3933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-US" altLang="ko-KR" dirty="0"/>
              <a:t>D. Insurance Strategies for Risk Management</a:t>
            </a:r>
          </a:p>
          <a:p>
            <a:pPr latinLnBrk="0">
              <a:spcAft>
                <a:spcPts val="800"/>
              </a:spcAft>
            </a:pPr>
            <a:endParaRPr lang="en-US" altLang="ko-KR" dirty="0"/>
          </a:p>
          <a:p>
            <a:pPr latinLnBrk="0">
              <a:spcAft>
                <a:spcPts val="800"/>
              </a:spcAft>
            </a:pPr>
            <a:endParaRPr lang="en-US" altLang="ko-KR" dirty="0"/>
          </a:p>
          <a:p>
            <a:pPr latinLnBrk="0">
              <a:spcAft>
                <a:spcPts val="800"/>
              </a:spcAft>
            </a:pPr>
            <a:endParaRPr lang="en-US" altLang="ko-KR" dirty="0"/>
          </a:p>
          <a:p>
            <a:pPr lvl="1">
              <a:spcAft>
                <a:spcPts val="800"/>
              </a:spcAft>
            </a:pPr>
            <a:endParaRPr lang="ko-KR" altLang="ko-KR" dirty="0"/>
          </a:p>
          <a:p>
            <a:pPr marL="76200" indent="0">
              <a:buNone/>
            </a:pPr>
            <a:endParaRPr lang="en-US" altLang="ko-KR" dirty="0"/>
          </a:p>
        </p:txBody>
      </p:sp>
      <p:sp>
        <p:nvSpPr>
          <p:cNvPr id="238" name="Google Shape;238;p16">
            <a:extLst>
              <a:ext uri="{FF2B5EF4-FFF2-40B4-BE49-F238E27FC236}">
                <a16:creationId xmlns:a16="http://schemas.microsoft.com/office/drawing/2014/main" id="{4EEB5A00-D50D-9B2F-5FA4-A6F39365287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6F944B-2C32-1BA1-F0E2-E6889E797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7FCD6A0E-AF95-49C7-4058-31425F5B5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815075"/>
              </p:ext>
            </p:extLst>
          </p:nvPr>
        </p:nvGraphicFramePr>
        <p:xfrm>
          <a:off x="537690" y="2261699"/>
          <a:ext cx="7319676" cy="1802130"/>
        </p:xfrm>
        <a:graphic>
          <a:graphicData uri="http://schemas.openxmlformats.org/drawingml/2006/table">
            <a:tbl>
              <a:tblPr firstRow="1" firstCol="1" bandRow="1">
                <a:tableStyleId>{E27665BA-8202-44FC-AD62-C9F0E3EA811A}</a:tableStyleId>
              </a:tblPr>
              <a:tblGrid>
                <a:gridCol w="2853002">
                  <a:extLst>
                    <a:ext uri="{9D8B030D-6E8A-4147-A177-3AD203B41FA5}">
                      <a16:colId xmlns:a16="http://schemas.microsoft.com/office/drawing/2014/main" val="310059734"/>
                    </a:ext>
                  </a:extLst>
                </a:gridCol>
                <a:gridCol w="4466674">
                  <a:extLst>
                    <a:ext uri="{9D8B030D-6E8A-4147-A177-3AD203B41FA5}">
                      <a16:colId xmlns:a16="http://schemas.microsoft.com/office/drawing/2014/main" val="22542486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Insurance Type</a:t>
                      </a:r>
                      <a:endParaRPr lang="ko-KR" altLang="en-US" sz="16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Coverage</a:t>
                      </a:r>
                      <a:endParaRPr lang="ko-KR" altLang="en-US" sz="16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389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Corporate Liability Insurance</a:t>
                      </a:r>
                      <a:endParaRPr lang="ko-KR" altLang="en-US" sz="1600" b="1" i="0" u="none" strike="noStrike" cap="none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Covers civil damages, legal fees, and fines.</a:t>
                      </a:r>
                      <a:endParaRPr lang="ko-KR" altLang="en-US" sz="16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75174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Executive Liability Insurance (D&amp;O)</a:t>
                      </a:r>
                      <a:endParaRPr lang="ko-KR" altLang="en-US" sz="16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Protects CEOs and executives from personal legal risks.</a:t>
                      </a:r>
                      <a:endParaRPr lang="ko-KR" altLang="en-US" sz="1600" b="0" i="0" u="none" strike="noStrike" cap="none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79607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Workers' Compensation Insurance</a:t>
                      </a:r>
                      <a:endParaRPr lang="ko-KR" altLang="en-US" sz="16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Supports injured workers’ medical costs and compensation.</a:t>
                      </a:r>
                      <a:endParaRPr lang="ko-KR" altLang="en-US" sz="16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75000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Fire &amp; Industrial Accident Insurance</a:t>
                      </a:r>
                      <a:endParaRPr lang="ko-KR" altLang="en-US" sz="1600" b="1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atinLnBrk="0">
                        <a:spcAft>
                          <a:spcPts val="800"/>
                        </a:spcAft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Covers workplace disasters that may result in serious accidents.</a:t>
                      </a:r>
                      <a:endParaRPr lang="ko-KR" altLang="en-US" sz="1600" b="0" i="0" u="none" strike="noStrike" cap="none" dirty="0">
                        <a:solidFill>
                          <a:schemeClr val="dk1"/>
                        </a:solidFill>
                        <a:latin typeface="Roboto Condensed Light"/>
                        <a:ea typeface="맑은 고딕" panose="020B0503020000020004" pitchFamily="50" charset="-127"/>
                        <a:cs typeface="Roboto Condensed Light"/>
                        <a:sym typeface="Roboto Condensed Ligh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91861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8194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9C79EF56-6A8C-E9E1-118B-7ED5E10E6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>
            <a:extLst>
              <a:ext uri="{FF2B5EF4-FFF2-40B4-BE49-F238E27FC236}">
                <a16:creationId xmlns:a16="http://schemas.microsoft.com/office/drawing/2014/main" id="{E25329B2-0BF8-E5A4-B6DA-AE1BA527B2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392575"/>
            <a:ext cx="665401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5. </a:t>
            </a:r>
            <a:r>
              <a:rPr lang="en-US" altLang="ko-KR" sz="2000" dirty="0"/>
              <a:t>Practical Preventive Measures</a:t>
            </a:r>
            <a:endParaRPr dirty="0"/>
          </a:p>
        </p:txBody>
      </p:sp>
      <p:sp>
        <p:nvSpPr>
          <p:cNvPr id="237" name="Google Shape;237;p16">
            <a:extLst>
              <a:ext uri="{FF2B5EF4-FFF2-40B4-BE49-F238E27FC236}">
                <a16:creationId xmlns:a16="http://schemas.microsoft.com/office/drawing/2014/main" id="{A7DAB7B1-6C86-A2D7-AC1C-50FFF889C6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" y="2151795"/>
            <a:ext cx="9144000" cy="3933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-US" altLang="ko-KR" dirty="0"/>
              <a:t>E. Why Proactive Prevention is Essential</a:t>
            </a:r>
          </a:p>
          <a:p>
            <a:pPr lvl="1">
              <a:spcAft>
                <a:spcPts val="800"/>
              </a:spcAft>
            </a:pPr>
            <a:r>
              <a:rPr lang="en-US" altLang="ko-KR" sz="2000" u="sng" dirty="0"/>
              <a:t>Fulfilling formal requirements alone is not enough—real preventive action is necessary.</a:t>
            </a:r>
          </a:p>
          <a:p>
            <a:pPr lvl="1">
              <a:spcAft>
                <a:spcPts val="800"/>
              </a:spcAft>
            </a:pPr>
            <a:r>
              <a:rPr lang="en-US" altLang="ko-KR" sz="2000" dirty="0"/>
              <a:t>Failing to implement proactive safety measures increases liability risks.</a:t>
            </a:r>
          </a:p>
          <a:p>
            <a:pPr lvl="1">
              <a:spcAft>
                <a:spcPts val="800"/>
              </a:spcAft>
            </a:pPr>
            <a:r>
              <a:rPr lang="en-US" altLang="ko-KR" sz="2000" dirty="0"/>
              <a:t>Collaboration with government agencies and insurance planning reduces long-term exposure.</a:t>
            </a:r>
          </a:p>
          <a:p>
            <a:pPr lvl="1">
              <a:spcAft>
                <a:spcPts val="800"/>
              </a:spcAft>
            </a:pPr>
            <a:endParaRPr lang="en-US" altLang="ko-KR" dirty="0"/>
          </a:p>
          <a:p>
            <a:pPr latinLnBrk="0">
              <a:spcAft>
                <a:spcPts val="800"/>
              </a:spcAft>
            </a:pPr>
            <a:endParaRPr lang="en-US" altLang="ko-KR" dirty="0"/>
          </a:p>
          <a:p>
            <a:pPr lvl="1">
              <a:spcAft>
                <a:spcPts val="800"/>
              </a:spcAft>
            </a:pPr>
            <a:endParaRPr lang="ko-KR" altLang="ko-KR" dirty="0"/>
          </a:p>
          <a:p>
            <a:pPr marL="76200" indent="0">
              <a:buNone/>
            </a:pPr>
            <a:endParaRPr lang="en-US" altLang="ko-KR" dirty="0"/>
          </a:p>
        </p:txBody>
      </p:sp>
      <p:sp>
        <p:nvSpPr>
          <p:cNvPr id="238" name="Google Shape;238;p16">
            <a:extLst>
              <a:ext uri="{FF2B5EF4-FFF2-40B4-BE49-F238E27FC236}">
                <a16:creationId xmlns:a16="http://schemas.microsoft.com/office/drawing/2014/main" id="{8BF1D664-9F1B-6662-96FA-E99C249F3A2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58</a:t>
            </a:fld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4790C3-4A60-2D59-E99D-444D0C7D5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8626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661A74B-AD39-4C32-B298-AD26DE16261D}"/>
              </a:ext>
            </a:extLst>
          </p:cNvPr>
          <p:cNvSpPr txBox="1"/>
          <p:nvPr/>
        </p:nvSpPr>
        <p:spPr>
          <a:xfrm>
            <a:off x="3752491" y="2156251"/>
            <a:ext cx="16390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tx1"/>
                </a:solidFill>
                <a:latin typeface="Roboto Condensed"/>
                <a:ea typeface="Roboto Condensed"/>
                <a:sym typeface="Roboto Condensed"/>
              </a:rPr>
              <a:t>Q &amp; A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25737C2-54E9-4195-867A-C77015821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045" y="3741735"/>
            <a:ext cx="2009955" cy="13291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0A16FD-5154-37E2-B780-96A6D131B971}"/>
              </a:ext>
            </a:extLst>
          </p:cNvPr>
          <p:cNvSpPr txBox="1"/>
          <p:nvPr/>
        </p:nvSpPr>
        <p:spPr>
          <a:xfrm>
            <a:off x="243043" y="4113644"/>
            <a:ext cx="65288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altLang="ko-KR" sz="2400" dirty="0">
                <a:solidFill>
                  <a:schemeClr val="tx1"/>
                </a:solidFill>
                <a:latin typeface="Roboto Condensed"/>
                <a:ea typeface="Roboto Condensed"/>
              </a:rPr>
              <a:t>Dodum Jeong: djeong@jinandkim.com</a:t>
            </a:r>
            <a:endParaRPr lang="en-US" altLang="ko-KR" sz="2400" dirty="0">
              <a:solidFill>
                <a:schemeClr val="tx1"/>
              </a:solidFill>
              <a:latin typeface="Roboto Condensed"/>
              <a:ea typeface="Roboto Condensed"/>
              <a:sym typeface="Roboto Condensed"/>
            </a:endParaRPr>
          </a:p>
          <a:p>
            <a:r>
              <a:rPr lang="en-US" altLang="ko-KR" sz="2400" dirty="0">
                <a:solidFill>
                  <a:schemeClr val="tx1"/>
                </a:solidFill>
                <a:latin typeface="Roboto Condensed"/>
                <a:ea typeface="Roboto Condensed"/>
                <a:sym typeface="Roboto Condensed"/>
              </a:rPr>
              <a:t>Peter Lee: sklee@jinandkim.com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85CBE5F-7393-C48A-0103-25E70E5C2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827" y="3375741"/>
            <a:ext cx="2390637" cy="7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-1" y="392575"/>
            <a:ext cx="665401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</a:t>
            </a:r>
            <a:r>
              <a:rPr lang="en-US" altLang="ko-KR" dirty="0">
                <a:latin typeface="+mj-ea"/>
                <a:ea typeface="+mj-ea"/>
                <a:cs typeface="ADLaM Display" panose="02010000000000000000" pitchFamily="2" charset="0"/>
              </a:rPr>
              <a:t>What is ordinary wages?</a:t>
            </a:r>
            <a:endParaRPr lang="en-US" dirty="0">
              <a:latin typeface="+mj-ea"/>
              <a:ea typeface="+mj-ea"/>
              <a:cs typeface="ADLaM Display" panose="02010000000000000000" pitchFamily="2" charset="0"/>
            </a:endParaRPr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-38600" y="1463039"/>
            <a:ext cx="8749463" cy="43891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800" b="1" dirty="0">
                <a:latin typeface="+mj-ea"/>
                <a:ea typeface="+mj-ea"/>
              </a:rPr>
              <a:t>Ordinary wages</a:t>
            </a:r>
            <a:r>
              <a:rPr lang="en-US" altLang="ko-KR" sz="1800" dirty="0">
                <a:latin typeface="+mj-ea"/>
                <a:ea typeface="+mj-ea"/>
              </a:rPr>
              <a:t> is a </a:t>
            </a:r>
            <a:r>
              <a:rPr lang="en-US" altLang="ko-KR" sz="1800" b="1" dirty="0">
                <a:latin typeface="+mj-ea"/>
                <a:ea typeface="+mj-ea"/>
              </a:rPr>
              <a:t>legally defined term </a:t>
            </a:r>
            <a:r>
              <a:rPr lang="en-US" altLang="ko-KR" sz="1800" dirty="0">
                <a:latin typeface="+mj-ea"/>
                <a:ea typeface="+mj-ea"/>
              </a:rPr>
              <a:t>used to calculate extra pay like </a:t>
            </a:r>
            <a:r>
              <a:rPr lang="en-US" altLang="ko-KR" sz="1800" b="1" dirty="0">
                <a:latin typeface="+mj-ea"/>
                <a:ea typeface="+mj-ea"/>
              </a:rPr>
              <a:t>overtime pay, holiday pay, night shift pay, and annual leave allowance</a:t>
            </a:r>
            <a:r>
              <a:rPr lang="en-US" altLang="ko-KR" sz="1800" dirty="0">
                <a:latin typeface="+mj-ea"/>
                <a:ea typeface="+mj-ea"/>
              </a:rPr>
              <a:t>.</a:t>
            </a:r>
          </a:p>
          <a:p>
            <a:pPr lvl="1" algn="just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8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ex. </a:t>
            </a:r>
            <a:r>
              <a:rPr lang="en-US" altLang="ko-KR" sz="16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Kevin worked for 5 hours on a holiday.</a:t>
            </a:r>
          </a:p>
          <a:p>
            <a:pPr marL="533400" lvl="1" indent="0" algn="just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      Under Korean Labor law, Kevin is entitled to receive 1.5 times his ordinary wage.</a:t>
            </a:r>
          </a:p>
          <a:p>
            <a:pPr marL="533400" lvl="1" indent="0" algn="just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	(= Ordinary wage x 1.5 x 5 hours)</a:t>
            </a:r>
          </a:p>
          <a:p>
            <a:pPr marL="533400" lvl="1" indent="0" algn="just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2000" dirty="0">
                <a:latin typeface="+mj-ea"/>
                <a:ea typeface="+mj-ea"/>
              </a:rPr>
              <a:t>Q) </a:t>
            </a:r>
            <a:r>
              <a:rPr lang="en-US" altLang="ko-KR" sz="1600" dirty="0">
                <a:latin typeface="+mj-ea"/>
                <a:ea typeface="+mj-ea"/>
              </a:rPr>
              <a:t>We understand that holiday work must be paid at 1.5 times the </a:t>
            </a:r>
            <a:r>
              <a:rPr lang="en-US" altLang="ko-KR" sz="1600" b="1" dirty="0">
                <a:latin typeface="+mj-ea"/>
                <a:ea typeface="+mj-ea"/>
              </a:rPr>
              <a:t>ordinary wage</a:t>
            </a:r>
            <a:r>
              <a:rPr lang="en-US" altLang="ko-KR" sz="1600" dirty="0">
                <a:latin typeface="+mj-ea"/>
                <a:ea typeface="+mj-ea"/>
              </a:rPr>
              <a:t>.                         	But how is the ordinary wage calculated?</a:t>
            </a:r>
          </a:p>
          <a:p>
            <a:pPr lvl="1" algn="just" latinLnBrk="1">
              <a:lnSpc>
                <a:spcPct val="107000"/>
              </a:lnSpc>
              <a:spcAft>
                <a:spcPts val="800"/>
              </a:spcAft>
            </a:pPr>
            <a:endParaRPr lang="en-US" altLang="ko-KR" sz="1400" dirty="0">
              <a:latin typeface="+mj-ea"/>
              <a:ea typeface="+mj-ea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endParaRPr lang="en-US" altLang="ko-KR" sz="1800" dirty="0">
              <a:latin typeface="+mn-lt"/>
            </a:endParaRPr>
          </a:p>
          <a:p>
            <a:pPr marL="76200" indent="0" algn="just" latinLnBrk="1">
              <a:lnSpc>
                <a:spcPct val="107000"/>
              </a:lnSpc>
              <a:spcAft>
                <a:spcPts val="800"/>
              </a:spcAft>
              <a:buNone/>
            </a:pPr>
            <a:endParaRPr lang="ko-KR" altLang="ko-KR" sz="18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Google Shape;238;p16">
            <a:extLst>
              <a:ext uri="{FF2B5EF4-FFF2-40B4-BE49-F238E27FC236}">
                <a16:creationId xmlns:a16="http://schemas.microsoft.com/office/drawing/2014/main" id="{100A5194-8A2D-3021-CDEA-D5210680E45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413" y="4637088"/>
            <a:ext cx="1487487" cy="314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971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496172-C7D7-69FD-FEF8-02AE8B771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2575"/>
            <a:ext cx="6306675" cy="766200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  <a:cs typeface="ADLaM Display" panose="02010000000000000000" pitchFamily="2" charset="0"/>
              </a:rPr>
              <a:t>  What is ordinary wage?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4D24FFD-512C-8DCD-8736-B0EB5A17C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27350"/>
            <a:ext cx="8097520" cy="3535106"/>
          </a:xfrm>
        </p:spPr>
        <p:txBody>
          <a:bodyPr/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800" dirty="0">
                <a:latin typeface="+mj-ea"/>
                <a:ea typeface="+mj-ea"/>
              </a:rPr>
              <a:t>In South Korea, Employees receive payments under various categories (ex.</a:t>
            </a:r>
            <a:r>
              <a:rPr lang="ko-KR" altLang="en-US" sz="1800" dirty="0">
                <a:latin typeface="+mj-ea"/>
                <a:ea typeface="+mj-ea"/>
              </a:rPr>
              <a:t> </a:t>
            </a:r>
            <a:r>
              <a:rPr lang="en-US" altLang="ko-KR" sz="1800" dirty="0">
                <a:latin typeface="+mj-ea"/>
                <a:ea typeface="+mj-ea"/>
              </a:rPr>
              <a:t>base salary, </a:t>
            </a:r>
            <a:r>
              <a:rPr lang="en-US" altLang="ko-KR" sz="1600" dirty="0">
                <a:latin typeface="+mj-ea"/>
                <a:ea typeface="+mj-ea"/>
              </a:rPr>
              <a:t>regularly paid bonus </a:t>
            </a:r>
            <a:r>
              <a:rPr lang="en-US" altLang="ko-KR" sz="1400" dirty="0">
                <a:latin typeface="+mj-ea"/>
                <a:ea typeface="+mj-ea"/>
              </a:rPr>
              <a:t>, </a:t>
            </a:r>
            <a:r>
              <a:rPr lang="en-US" altLang="ko-KR" sz="1800" dirty="0">
                <a:latin typeface="+mj-ea"/>
                <a:ea typeface="+mj-ea"/>
              </a:rPr>
              <a:t>performance bonus, transportation allowance, meal allowance, etc.)</a:t>
            </a:r>
          </a:p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endParaRPr lang="en-US" altLang="ko-KR" sz="1800" dirty="0">
              <a:latin typeface="+mj-ea"/>
              <a:ea typeface="+mj-ea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800" dirty="0">
                <a:latin typeface="+mj-ea"/>
                <a:ea typeface="+mj-ea"/>
              </a:rPr>
              <a:t>For both companies and employees, determining </a:t>
            </a:r>
            <a:r>
              <a:rPr lang="en-US" altLang="ko-KR" sz="1800" b="1" u="sng" dirty="0">
                <a:latin typeface="+mj-ea"/>
                <a:ea typeface="+mj-ea"/>
              </a:rPr>
              <a:t>which categories are included in ordinary wage is a very important issue</a:t>
            </a:r>
            <a:r>
              <a:rPr lang="en-US" altLang="ko-KR" sz="1800" dirty="0">
                <a:latin typeface="+mj-ea"/>
                <a:ea typeface="+mj-ea"/>
              </a:rPr>
              <a:t>.</a:t>
            </a:r>
          </a:p>
          <a:p>
            <a:pPr lvl="1"/>
            <a:r>
              <a:rPr lang="en-US" altLang="ko-KR" sz="1600" dirty="0">
                <a:latin typeface="+mj-ea"/>
                <a:ea typeface="+mj-ea"/>
              </a:rPr>
              <a:t>In particular, the issue of ordinary wages holds greater significance in occupations with frequent overtime or holiday work.</a:t>
            </a:r>
            <a:endParaRPr lang="ko-KR" altLang="en-US" sz="1600" dirty="0">
              <a:latin typeface="+mj-ea"/>
              <a:ea typeface="+mj-ea"/>
            </a:endParaRPr>
          </a:p>
        </p:txBody>
      </p:sp>
      <p:sp>
        <p:nvSpPr>
          <p:cNvPr id="5" name="Google Shape;238;p16">
            <a:extLst>
              <a:ext uri="{FF2B5EF4-FFF2-40B4-BE49-F238E27FC236}">
                <a16:creationId xmlns:a16="http://schemas.microsoft.com/office/drawing/2014/main" id="{5C4E1FBE-F4CC-D3A7-4190-B8D0F55541C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413" y="4637088"/>
            <a:ext cx="1487487" cy="314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6137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-1" y="483577"/>
            <a:ext cx="6654019" cy="6751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2000" b="1" dirty="0">
                <a:latin typeface="+mj-ea"/>
                <a:ea typeface="+mj-ea"/>
              </a:rPr>
              <a:t> Requirements for qualifying as ordinary wage(p</a:t>
            </a:r>
            <a:r>
              <a:rPr lang="en-US" altLang="ko-KR" dirty="0">
                <a:latin typeface="+mj-ea"/>
                <a:ea typeface="+mj-ea"/>
              </a:rPr>
              <a:t>ast)</a:t>
            </a:r>
            <a:endParaRPr lang="en-US" altLang="ko-KR" kern="0" spc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0" y="1484555"/>
            <a:ext cx="8390966" cy="37748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altLang="ko-KR" sz="1800" kern="10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altLang="ko-KR" sz="1800" kern="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altLang="ko-KR" sz="1800" kern="10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ko-KR" sz="1800" kern="100" spc="0" dirty="0">
                <a:solidFill>
                  <a:srgbClr val="0000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800" b="1" dirty="0">
                <a:latin typeface="+mj-ea"/>
                <a:ea typeface="+mj-ea"/>
                <a:cs typeface="ADLaM Display" panose="02010000000000000000" pitchFamily="2" charset="0"/>
              </a:rPr>
              <a:t>Requirements for qualifying as ordinary wage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  <a:cs typeface="ADLaM Display" panose="02010000000000000000" pitchFamily="2" charset="0"/>
              </a:rPr>
              <a:t>(past)</a:t>
            </a:r>
            <a:r>
              <a:rPr lang="en-US" altLang="ko-KR" sz="1800" b="1" dirty="0">
                <a:latin typeface="+mj-ea"/>
                <a:ea typeface="+mj-ea"/>
                <a:cs typeface="ADLaM Display" panose="02010000000000000000" pitchFamily="2" charset="0"/>
              </a:rPr>
              <a:t>         </a:t>
            </a:r>
            <a:r>
              <a:rPr lang="en-US" altLang="ko-KR" sz="1800" b="1" kern="100" dirty="0">
                <a:latin typeface="+mj-ea"/>
                <a:ea typeface="+mj-ea"/>
                <a:cs typeface="ADLaM Display" panose="02010000000000000000" pitchFamily="2" charset="0"/>
              </a:rPr>
              <a:t>       </a:t>
            </a:r>
          </a:p>
          <a:p>
            <a:pPr marL="76200" indent="0" algn="just" latinLnBrk="1">
              <a:lnSpc>
                <a:spcPct val="107000"/>
              </a:lnSpc>
              <a:spcAft>
                <a:spcPts val="800"/>
              </a:spcAft>
              <a:buNone/>
            </a:pPr>
            <a:endParaRPr lang="en-US" altLang="ko-KR" sz="18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76200" indent="0" algn="just" latinLnBrk="1">
              <a:lnSpc>
                <a:spcPct val="107000"/>
              </a:lnSpc>
              <a:spcAft>
                <a:spcPts val="800"/>
              </a:spcAft>
              <a:buNone/>
            </a:pPr>
            <a:endParaRPr lang="en-US" altLang="ko-KR" sz="18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76200" indent="0" algn="just" latinLnBrk="1">
              <a:lnSpc>
                <a:spcPct val="107000"/>
              </a:lnSpc>
              <a:spcAft>
                <a:spcPts val="800"/>
              </a:spcAft>
              <a:buNone/>
            </a:pPr>
            <a:endParaRPr lang="en-US" altLang="ko-KR" sz="18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76200" indent="0" algn="just" latinLnBrk="1">
              <a:lnSpc>
                <a:spcPct val="107000"/>
              </a:lnSpc>
              <a:spcAft>
                <a:spcPts val="800"/>
              </a:spcAft>
              <a:buNone/>
            </a:pPr>
            <a:endParaRPr lang="en-US" altLang="ko-KR" sz="18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76200" indent="0" algn="just" latinLnBrk="1">
              <a:lnSpc>
                <a:spcPct val="107000"/>
              </a:lnSpc>
              <a:spcAft>
                <a:spcPts val="800"/>
              </a:spcAft>
              <a:buNone/>
            </a:pPr>
            <a:endParaRPr lang="en-US" altLang="ko-KR" sz="18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76200" indent="0" algn="just" latinLnBrk="1">
              <a:lnSpc>
                <a:spcPct val="107000"/>
              </a:lnSpc>
              <a:spcAft>
                <a:spcPts val="800"/>
              </a:spcAft>
              <a:buNone/>
            </a:pPr>
            <a:endParaRPr lang="en-US" altLang="ko-KR" sz="18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76200" indent="0" algn="just" latinLnBrk="1">
              <a:lnSpc>
                <a:spcPct val="107000"/>
              </a:lnSpc>
              <a:spcAft>
                <a:spcPts val="800"/>
              </a:spcAft>
              <a:buNone/>
            </a:pPr>
            <a:endParaRPr lang="en-US" altLang="ko-KR" sz="18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76200" indent="0" algn="just" latinLnBrk="1">
              <a:lnSpc>
                <a:spcPct val="107000"/>
              </a:lnSpc>
              <a:spcAft>
                <a:spcPts val="800"/>
              </a:spcAft>
              <a:buNone/>
            </a:pPr>
            <a:endParaRPr lang="en-US" altLang="ko-KR" sz="18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76200" indent="0" algn="just" latinLnBrk="1">
              <a:lnSpc>
                <a:spcPct val="107000"/>
              </a:lnSpc>
              <a:spcAft>
                <a:spcPts val="800"/>
              </a:spcAft>
              <a:buNone/>
            </a:pPr>
            <a:endParaRPr lang="en-US" altLang="ko-KR" sz="18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94615782-9CF6-1EF8-E695-A27A5C1E4948}"/>
              </a:ext>
            </a:extLst>
          </p:cNvPr>
          <p:cNvGraphicFramePr>
            <a:graphicFrameLocks noGrp="1"/>
          </p:cNvGraphicFramePr>
          <p:nvPr/>
        </p:nvGraphicFramePr>
        <p:xfrm>
          <a:off x="166192" y="2100409"/>
          <a:ext cx="8224774" cy="2103120"/>
        </p:xfrm>
        <a:graphic>
          <a:graphicData uri="http://schemas.openxmlformats.org/drawingml/2006/table">
            <a:tbl>
              <a:tblPr firstRow="1" bandRow="1">
                <a:tableStyleId>{E27665BA-8202-44FC-AD62-C9F0E3EA811A}</a:tableStyleId>
              </a:tblPr>
              <a:tblGrid>
                <a:gridCol w="4112387">
                  <a:extLst>
                    <a:ext uri="{9D8B030D-6E8A-4147-A177-3AD203B41FA5}">
                      <a16:colId xmlns:a16="http://schemas.microsoft.com/office/drawing/2014/main" val="1634805477"/>
                    </a:ext>
                  </a:extLst>
                </a:gridCol>
                <a:gridCol w="4112387">
                  <a:extLst>
                    <a:ext uri="{9D8B030D-6E8A-4147-A177-3AD203B41FA5}">
                      <a16:colId xmlns:a16="http://schemas.microsoft.com/office/drawing/2014/main" val="100895186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3 Requirements(past)</a:t>
                      </a:r>
                      <a:endParaRPr lang="ko-KR" altLang="en-US" sz="1600" dirty="0">
                        <a:latin typeface="+mn-lt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ko-KR" altLang="en-US" sz="1600" dirty="0">
                        <a:latin typeface="+mn-lt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562590"/>
                  </a:ext>
                </a:extLst>
              </a:tr>
              <a:tr h="3757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  1. Regulari</a:t>
                      </a:r>
                      <a:r>
                        <a:rPr lang="en-US" altLang="ko-KR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400" b="0" i="0" u="none" strike="noStrike" kern="0" cap="none" spc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함초롬바탕" panose="02030604000101010101" pitchFamily="18" charset="-127"/>
                          <a:cs typeface="Arial"/>
                          <a:sym typeface="Arial"/>
                        </a:rPr>
                        <a:t>"</a:t>
                      </a:r>
                      <a:r>
                        <a:rPr lang="en-US" altLang="ko-KR" sz="1400" b="1" i="0" u="sng" strike="noStrike" kern="0" cap="none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함초롬바탕" panose="02030604000101010101" pitchFamily="18" charset="-127"/>
                          <a:cs typeface="Arial"/>
                          <a:sym typeface="Arial"/>
                        </a:rPr>
                        <a:t>Regularity</a:t>
                      </a:r>
                      <a:r>
                        <a:rPr lang="en-US" altLang="ko-KR" sz="1400" b="0" i="0" u="none" strike="noStrike" kern="0" cap="none" spc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함초롬바탕" panose="02030604000101010101" pitchFamily="18" charset="-127"/>
                          <a:cs typeface="Arial"/>
                          <a:sym typeface="Arial"/>
                        </a:rPr>
                        <a:t>" refers to whether the payment is made on a regular basis.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210275"/>
                  </a:ext>
                </a:extLst>
              </a:tr>
              <a:tr h="3757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 2. Uniformity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400" b="1" i="0" u="none" strike="noStrike" kern="0" cap="none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함초롬바탕" panose="02030604000101010101" pitchFamily="18" charset="-127"/>
                          <a:cs typeface="Arial"/>
                          <a:sym typeface="Arial"/>
                        </a:rPr>
                        <a:t>“</a:t>
                      </a:r>
                      <a:r>
                        <a:rPr lang="en-US" altLang="ko-KR" sz="1400" b="1" i="0" u="sng" strike="noStrike" kern="0" cap="none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함초롬바탕" panose="02030604000101010101" pitchFamily="18" charset="-127"/>
                          <a:cs typeface="Arial"/>
                          <a:sym typeface="Arial"/>
                        </a:rPr>
                        <a:t>Uniformity</a:t>
                      </a:r>
                      <a:r>
                        <a:rPr lang="en-US" altLang="ko-KR" sz="1400" b="0" i="0" u="none" strike="noStrike" kern="0" cap="none" spc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함초롬바탕" panose="02030604000101010101" pitchFamily="18" charset="-127"/>
                          <a:cs typeface="Arial"/>
                          <a:sym typeface="Arial"/>
                        </a:rPr>
                        <a:t>" refers to whether the payment is made to all employees, not just specific individuals.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893620"/>
                  </a:ext>
                </a:extLst>
              </a:tr>
              <a:tr h="3757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 3. Fixed Nature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400" b="1" i="0" u="none" strike="noStrike" kern="0" cap="none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함초롬바탕" panose="02030604000101010101" pitchFamily="18" charset="-127"/>
                          <a:cs typeface="Arial"/>
                          <a:sym typeface="Arial"/>
                        </a:rPr>
                        <a:t>“</a:t>
                      </a:r>
                      <a:r>
                        <a:rPr lang="en-US" altLang="ko-KR" sz="1400" b="1" i="0" u="sng" strike="noStrike" kern="0" cap="none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함초롬바탕" panose="02030604000101010101" pitchFamily="18" charset="-127"/>
                          <a:cs typeface="Arial"/>
                          <a:sym typeface="Arial"/>
                        </a:rPr>
                        <a:t>Fixed Nature</a:t>
                      </a:r>
                      <a:r>
                        <a:rPr lang="en-US" altLang="ko-KR" sz="1400" b="0" i="0" u="none" strike="noStrike" kern="0" cap="none" spc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함초롬바탕" panose="02030604000101010101" pitchFamily="18" charset="-127"/>
                          <a:cs typeface="Arial"/>
                          <a:sym typeface="Arial"/>
                        </a:rPr>
                        <a:t>" simply means whether the payment is given </a:t>
                      </a:r>
                      <a:r>
                        <a:rPr lang="en-US" altLang="ko-KR" sz="1400" b="1" i="0" u="sng" strike="noStrike" kern="0" cap="none" spc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함초롬바탕" panose="02030604000101010101" pitchFamily="18" charset="-127"/>
                          <a:cs typeface="Arial"/>
                          <a:sym typeface="Arial"/>
                        </a:rPr>
                        <a:t>unconditionally.</a:t>
                      </a:r>
                      <a:endParaRPr lang="ko-KR" altLang="en-US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048624"/>
                  </a:ext>
                </a:extLst>
              </a:tr>
            </a:tbl>
          </a:graphicData>
        </a:graphic>
      </p:graphicFrame>
      <p:sp>
        <p:nvSpPr>
          <p:cNvPr id="3" name="Google Shape;238;p16">
            <a:extLst>
              <a:ext uri="{FF2B5EF4-FFF2-40B4-BE49-F238E27FC236}">
                <a16:creationId xmlns:a16="http://schemas.microsoft.com/office/drawing/2014/main" id="{52471E99-21B2-1E96-7216-AA3CA8650EC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413" y="4637088"/>
            <a:ext cx="1487487" cy="314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0911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81E6AF-C445-A492-C6A8-03B79AC78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2575"/>
            <a:ext cx="6306675" cy="766200"/>
          </a:xfrm>
        </p:spPr>
        <p:txBody>
          <a:bodyPr/>
          <a:lstStyle/>
          <a:p>
            <a:r>
              <a:rPr lang="en-US" altLang="ko-KR" sz="2000" kern="0" spc="0" dirty="0">
                <a:solidFill>
                  <a:schemeClr val="bg1"/>
                </a:solidFill>
                <a:effectLst/>
                <a:latin typeface="+mn-lt"/>
                <a:ea typeface="+mj-ea"/>
              </a:rPr>
              <a:t> Requirements for Ordinary Wage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5CE21-81F3-ED53-1BC6-DBCFF6EFF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40585"/>
            <a:ext cx="8423031" cy="2462330"/>
          </a:xfrm>
        </p:spPr>
        <p:txBody>
          <a:bodyPr/>
          <a:lstStyle/>
          <a:p>
            <a:pPr algn="just"/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algn="just"/>
            <a:endParaRPr lang="en-US" altLang="ko-KR" sz="1600" dirty="0">
              <a:latin typeface="+mj-ea"/>
              <a:ea typeface="+mj-ea"/>
            </a:endParaRPr>
          </a:p>
          <a:p>
            <a:pPr algn="just"/>
            <a:endParaRPr lang="en-US" altLang="ko-KR" sz="1600" dirty="0">
              <a:latin typeface="+mj-ea"/>
              <a:ea typeface="+mj-ea"/>
            </a:endParaRPr>
          </a:p>
          <a:p>
            <a:pPr algn="just"/>
            <a:r>
              <a:rPr lang="en-US" altLang="ko-KR" sz="1800" dirty="0">
                <a:latin typeface="+mj-ea"/>
                <a:ea typeface="+mj-ea"/>
              </a:rPr>
              <a:t>In the past, the courts have only recognized payments as </a:t>
            </a:r>
            <a:r>
              <a:rPr lang="en-US" altLang="ko-KR" sz="1800" b="1" dirty="0">
                <a:latin typeface="+mj-ea"/>
                <a:ea typeface="+mj-ea"/>
              </a:rPr>
              <a:t>ordinary wages </a:t>
            </a:r>
            <a:r>
              <a:rPr lang="en-US" altLang="ko-KR" sz="1800" dirty="0">
                <a:latin typeface="+mj-ea"/>
                <a:ea typeface="+mj-ea"/>
              </a:rPr>
              <a:t>if they had </a:t>
            </a:r>
            <a:r>
              <a:rPr lang="en-US" altLang="ko-KR" sz="1800" dirty="0">
                <a:solidFill>
                  <a:srgbClr val="000000"/>
                </a:solidFill>
                <a:latin typeface="+mj-ea"/>
                <a:ea typeface="+mj-ea"/>
                <a:cs typeface="Arial"/>
                <a:sym typeface="Arial"/>
              </a:rPr>
              <a:t>r</a:t>
            </a:r>
            <a:r>
              <a:rPr lang="en-US" altLang="ko-KR" sz="1800" b="0" i="0" u="none" strike="noStrike" cap="none" dirty="0">
                <a:solidFill>
                  <a:srgbClr val="000000"/>
                </a:solidFill>
                <a:effectLst/>
                <a:latin typeface="+mj-ea"/>
                <a:ea typeface="+mj-ea"/>
                <a:cs typeface="Arial"/>
                <a:sym typeface="Arial"/>
              </a:rPr>
              <a:t>egularity, uniformity, and</a:t>
            </a:r>
            <a:r>
              <a:rPr lang="en-US" altLang="ko-KR" sz="1800" dirty="0">
                <a:latin typeface="+mj-ea"/>
                <a:ea typeface="+mj-ea"/>
              </a:rPr>
              <a:t> </a:t>
            </a:r>
            <a:r>
              <a:rPr lang="en-US" altLang="ko-KR" sz="1800" b="1" u="sng" dirty="0">
                <a:latin typeface="+mj-ea"/>
                <a:ea typeface="+mj-ea"/>
              </a:rPr>
              <a:t>fixed nature</a:t>
            </a:r>
            <a:r>
              <a:rPr lang="en-US" altLang="ko-KR" sz="1800" dirty="0">
                <a:latin typeface="+mj-ea"/>
                <a:ea typeface="+mj-ea"/>
              </a:rPr>
              <a:t>.</a:t>
            </a:r>
          </a:p>
          <a:p>
            <a:pPr algn="just"/>
            <a:endParaRPr lang="en-US" altLang="ko-KR" sz="1400" dirty="0">
              <a:latin typeface="+mj-ea"/>
              <a:ea typeface="+mj-ea"/>
            </a:endParaRPr>
          </a:p>
          <a:p>
            <a:pPr algn="just"/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As a result, companies attached various </a:t>
            </a:r>
            <a:r>
              <a:rPr lang="en-US" altLang="ko-KR" sz="1800" b="1" u="sng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conditions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to allowances when signing employment contracts to reduce labor costs.</a:t>
            </a:r>
          </a:p>
          <a:p>
            <a:pPr lvl="1" algn="just"/>
            <a:r>
              <a:rPr lang="en-US" altLang="ko-KR" sz="1600" dirty="0">
                <a:solidFill>
                  <a:srgbClr val="000000"/>
                </a:solidFill>
                <a:latin typeface="+mj-ea"/>
                <a:ea typeface="+mj-ea"/>
              </a:rPr>
              <a:t>ex. </a:t>
            </a:r>
            <a:r>
              <a:rPr lang="en-US" altLang="ko-KR" sz="1400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Company A:</a:t>
            </a:r>
            <a:r>
              <a:rPr lang="en-US" altLang="ko-KR" sz="1600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Meal</a:t>
            </a:r>
            <a:r>
              <a:rPr lang="en-US" altLang="ko-KR" sz="14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allowance</a:t>
            </a:r>
            <a:r>
              <a:rPr lang="en-US" altLang="ko-KR" sz="16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altLang="ko-KR" sz="14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is given only to employees who work </a:t>
            </a:r>
            <a:r>
              <a:rPr lang="en-US" altLang="ko-KR" sz="1400" b="1" u="sng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at least 15 days a month</a:t>
            </a:r>
            <a:r>
              <a:rPr lang="en-US" altLang="ko-KR" sz="14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.</a:t>
            </a:r>
          </a:p>
          <a:p>
            <a:pPr lvl="1" algn="just"/>
            <a:r>
              <a:rPr lang="en-US" altLang="ko-KR" sz="1600" dirty="0">
                <a:solidFill>
                  <a:srgbClr val="000000"/>
                </a:solidFill>
                <a:latin typeface="+mj-ea"/>
                <a:ea typeface="+mj-ea"/>
              </a:rPr>
              <a:t>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x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Company </a:t>
            </a:r>
            <a:r>
              <a:rPr lang="en-US" altLang="ko-KR" sz="1400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B: </a:t>
            </a:r>
            <a:r>
              <a:rPr lang="en-US" altLang="ko-KR" sz="14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The holiday bonus is only paid to employees who are </a:t>
            </a:r>
            <a:r>
              <a:rPr lang="en-US" altLang="ko-KR" sz="1400" b="1" u="sng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employed on the holiday</a:t>
            </a:r>
            <a:r>
              <a:rPr lang="en-US" altLang="ko-KR" sz="14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.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algn="just"/>
            <a:r>
              <a:rPr lang="en-US" altLang="ko-KR" sz="1800" dirty="0">
                <a:latin typeface="+mj-ea"/>
                <a:ea typeface="+mj-ea"/>
              </a:rPr>
              <a:t>Before the recent Supreme Court ruling, allowances with attached </a:t>
            </a:r>
            <a:r>
              <a:rPr lang="en-US" altLang="ko-KR" sz="1800" b="1" u="sng" dirty="0">
                <a:latin typeface="+mj-ea"/>
                <a:ea typeface="+mj-ea"/>
              </a:rPr>
              <a:t>payment conditions</a:t>
            </a:r>
            <a:r>
              <a:rPr lang="en-US" altLang="ko-KR" sz="1800" dirty="0">
                <a:latin typeface="+mj-ea"/>
                <a:ea typeface="+mj-ea"/>
              </a:rPr>
              <a:t> were not recognized as ordinary wages.</a:t>
            </a:r>
          </a:p>
        </p:txBody>
      </p:sp>
      <p:sp>
        <p:nvSpPr>
          <p:cNvPr id="5" name="Google Shape;238;p16">
            <a:extLst>
              <a:ext uri="{FF2B5EF4-FFF2-40B4-BE49-F238E27FC236}">
                <a16:creationId xmlns:a16="http://schemas.microsoft.com/office/drawing/2014/main" id="{178B564D-8FF2-9FFF-66B7-390368B188C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413" y="4637088"/>
            <a:ext cx="1487487" cy="314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4145583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263248"/>
    </a:dk1>
    <a:lt1>
      <a:srgbClr val="FFFFFF"/>
    </a:lt1>
    <a:dk2>
      <a:srgbClr val="434343"/>
    </a:dk2>
    <a:lt2>
      <a:srgbClr val="E0E4E9"/>
    </a:lt2>
    <a:accent1>
      <a:srgbClr val="3F5378"/>
    </a:accent1>
    <a:accent2>
      <a:srgbClr val="263248"/>
    </a:accent2>
    <a:accent3>
      <a:srgbClr val="92A8C8"/>
    </a:accent3>
    <a:accent4>
      <a:srgbClr val="C7D3E6"/>
    </a:accent4>
    <a:accent5>
      <a:srgbClr val="FF9800"/>
    </a:accent5>
    <a:accent6>
      <a:srgbClr val="D26F00"/>
    </a:accent6>
    <a:hlink>
      <a:srgbClr val="3F5378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8185</TotalTime>
  <Words>4129</Words>
  <Application>Microsoft Office PowerPoint</Application>
  <PresentationFormat>화면 슬라이드 쇼(16:9)</PresentationFormat>
  <Paragraphs>566</Paragraphs>
  <Slides>59</Slides>
  <Notes>52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59</vt:i4>
      </vt:variant>
    </vt:vector>
  </HeadingPairs>
  <TitlesOfParts>
    <vt:vector size="69" baseType="lpstr">
      <vt:lpstr>Roboto Condensed Light</vt:lpstr>
      <vt:lpstr>Arvo</vt:lpstr>
      <vt:lpstr>Roboto Condensed</vt:lpstr>
      <vt:lpstr>MS UI Gothic</vt:lpstr>
      <vt:lpstr>ADLaM Display</vt:lpstr>
      <vt:lpstr>함초롬바탕</vt:lpstr>
      <vt:lpstr>MS Gothic</vt:lpstr>
      <vt:lpstr>맑은 고딕</vt:lpstr>
      <vt:lpstr>Arial</vt:lpstr>
      <vt:lpstr>Salerio template</vt:lpstr>
      <vt:lpstr>What’s New About  Korean Labor Law in 2025? (Changes in Ordinary Wage) </vt:lpstr>
      <vt:lpstr>Introduction</vt:lpstr>
      <vt:lpstr>Dodum Jeong  Attorney at Law   (Member, Korea Bar Asoociation)  (Member, Busan Bar Association)  e-mail: djeong@jinandkim.com     Jin &amp; Kim, PLC - https://www.jinandkim.com </vt:lpstr>
      <vt:lpstr>Changes in Ordinary Wages (Supreme Court Ruling on December 19, 2024)</vt:lpstr>
      <vt:lpstr> Supreme Court Ruling on December 19, 2024</vt:lpstr>
      <vt:lpstr>  What is ordinary wages?</vt:lpstr>
      <vt:lpstr>  What is ordinary wage?</vt:lpstr>
      <vt:lpstr> Requirements for qualifying as ordinary wage(past)</vt:lpstr>
      <vt:lpstr> Requirements for Ordinary Wage</vt:lpstr>
      <vt:lpstr>  Calculating ordinary wages(past)</vt:lpstr>
      <vt:lpstr>   Changes in Ordinary Wage   (Supreme Court Ruling on December 19, 2024)</vt:lpstr>
      <vt:lpstr>   Changes in Ordinary Wage   (Supreme Court Ruling on December 19, 2024)</vt:lpstr>
      <vt:lpstr>  Calculating the hourly ordinary wage </vt:lpstr>
      <vt:lpstr> Regarding the maximum overtime hours</vt:lpstr>
      <vt:lpstr>  Changes in Ordinary Wage   (Supreme Court Ruling on December 19, 2024)</vt:lpstr>
      <vt:lpstr>Prohibition of disadvantageous changes to working conditions</vt:lpstr>
      <vt:lpstr>What about performance bonuses?</vt:lpstr>
      <vt:lpstr>  Changes in Ordinary Wage   (Supreme Court Ruling on December 19, 2024)</vt:lpstr>
      <vt:lpstr>   Other important issues </vt:lpstr>
      <vt:lpstr>PowerPoint 프레젠테이션</vt:lpstr>
      <vt:lpstr>Serious Accidents Punishment Act (SAPA) - Understanding the Background, Key Provisions, and Practical Applications </vt:lpstr>
      <vt:lpstr>Peter S. Lee  Attorney at Law (Washington D.C., U.S.A.)  e-mail: sklee@jinandkim.com  Jin &amp; Kim, PLC - https://www.jinandkim.com </vt:lpstr>
      <vt:lpstr>Contents</vt:lpstr>
      <vt:lpstr>Background and Purpose</vt:lpstr>
      <vt:lpstr>1. Background and Purpose</vt:lpstr>
      <vt:lpstr>1. Background and Purpose</vt:lpstr>
      <vt:lpstr>1. Background and Purpose</vt:lpstr>
      <vt:lpstr>Key Provisions</vt:lpstr>
      <vt:lpstr>2. Key Provisions</vt:lpstr>
      <vt:lpstr>2. Key Provisions</vt:lpstr>
      <vt:lpstr>2. Key Provisions</vt:lpstr>
      <vt:lpstr>2. Key Provisions</vt:lpstr>
      <vt:lpstr>2. Key Provisions</vt:lpstr>
      <vt:lpstr>2. Key Provisions</vt:lpstr>
      <vt:lpstr>Comparison with Industrial Safety and Health Act (ISHA)</vt:lpstr>
      <vt:lpstr>3. Comparison with Industrial Safety and Health Act (ISHA)</vt:lpstr>
      <vt:lpstr>3. Comparison with Industrial Safety and Health Act (ISHA)</vt:lpstr>
      <vt:lpstr>3. Comparison with Industrial Safety and Health Act (ISHA)</vt:lpstr>
      <vt:lpstr>Case Analysis</vt:lpstr>
      <vt:lpstr>4. Case Analysis</vt:lpstr>
      <vt:lpstr>4. Case Analysis</vt:lpstr>
      <vt:lpstr>4. Case Analysis</vt:lpstr>
      <vt:lpstr>4. Case Analysis</vt:lpstr>
      <vt:lpstr>4. Case Analysis</vt:lpstr>
      <vt:lpstr>4. Case Analysis</vt:lpstr>
      <vt:lpstr>4. Case Analysis</vt:lpstr>
      <vt:lpstr>Administrative Actions</vt:lpstr>
      <vt:lpstr>5. Administrative Actions</vt:lpstr>
      <vt:lpstr>5. Administrative Actions</vt:lpstr>
      <vt:lpstr>5. Administrative Actions</vt:lpstr>
      <vt:lpstr>5. Administrative Actions</vt:lpstr>
      <vt:lpstr>5. Administrative Actions</vt:lpstr>
      <vt:lpstr>Practical Preventive Measures</vt:lpstr>
      <vt:lpstr>5. Practical Preventive Measures</vt:lpstr>
      <vt:lpstr>5. Practical Preventive Measures</vt:lpstr>
      <vt:lpstr>5. Practical Preventive Measures</vt:lpstr>
      <vt:lpstr>5. Practical Preventive Measures</vt:lpstr>
      <vt:lpstr>5. Practical Preventive Measures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Current Trade Environment  in S. Korea  – The Benefits of Trading with Korea</dc:title>
  <dc:creator>SEC</dc:creator>
  <cp:lastModifiedBy>Lee Peter</cp:lastModifiedBy>
  <cp:revision>92</cp:revision>
  <dcterms:modified xsi:type="dcterms:W3CDTF">2025-02-17T07:45:45Z</dcterms:modified>
</cp:coreProperties>
</file>